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2"/>
  </p:notesMasterIdLst>
  <p:sldIdLst>
    <p:sldId id="256" r:id="rId2"/>
    <p:sldId id="335" r:id="rId3"/>
    <p:sldId id="336" r:id="rId4"/>
    <p:sldId id="337" r:id="rId5"/>
    <p:sldId id="338" r:id="rId6"/>
    <p:sldId id="382" r:id="rId7"/>
    <p:sldId id="383" r:id="rId8"/>
    <p:sldId id="384" r:id="rId9"/>
    <p:sldId id="385" r:id="rId10"/>
    <p:sldId id="386" r:id="rId11"/>
    <p:sldId id="387" r:id="rId12"/>
    <p:sldId id="388" r:id="rId13"/>
    <p:sldId id="389" r:id="rId14"/>
    <p:sldId id="390" r:id="rId15"/>
    <p:sldId id="391" r:id="rId16"/>
    <p:sldId id="392" r:id="rId17"/>
    <p:sldId id="393" r:id="rId18"/>
    <p:sldId id="397" r:id="rId19"/>
    <p:sldId id="396" r:id="rId20"/>
    <p:sldId id="395" r:id="rId21"/>
    <p:sldId id="394" r:id="rId22"/>
    <p:sldId id="400" r:id="rId23"/>
    <p:sldId id="398" r:id="rId24"/>
    <p:sldId id="403" r:id="rId25"/>
    <p:sldId id="402" r:id="rId26"/>
    <p:sldId id="401" r:id="rId27"/>
    <p:sldId id="406" r:id="rId28"/>
    <p:sldId id="405" r:id="rId29"/>
    <p:sldId id="404" r:id="rId30"/>
    <p:sldId id="407" r:id="rId31"/>
    <p:sldId id="408" r:id="rId32"/>
    <p:sldId id="409" r:id="rId33"/>
    <p:sldId id="411" r:id="rId34"/>
    <p:sldId id="410" r:id="rId35"/>
    <p:sldId id="412" r:id="rId36"/>
    <p:sldId id="413" r:id="rId37"/>
    <p:sldId id="414" r:id="rId38"/>
    <p:sldId id="417" r:id="rId39"/>
    <p:sldId id="416" r:id="rId40"/>
    <p:sldId id="415" r:id="rId41"/>
    <p:sldId id="420" r:id="rId42"/>
    <p:sldId id="419" r:id="rId43"/>
    <p:sldId id="418" r:id="rId44"/>
    <p:sldId id="421" r:id="rId45"/>
    <p:sldId id="358" r:id="rId46"/>
    <p:sldId id="359" r:id="rId47"/>
    <p:sldId id="360" r:id="rId48"/>
    <p:sldId id="361" r:id="rId49"/>
    <p:sldId id="362" r:id="rId50"/>
    <p:sldId id="363" r:id="rId51"/>
    <p:sldId id="364" r:id="rId52"/>
    <p:sldId id="365" r:id="rId53"/>
    <p:sldId id="366" r:id="rId54"/>
    <p:sldId id="367" r:id="rId55"/>
    <p:sldId id="368" r:id="rId56"/>
    <p:sldId id="369" r:id="rId57"/>
    <p:sldId id="375" r:id="rId58"/>
    <p:sldId id="376" r:id="rId59"/>
    <p:sldId id="381" r:id="rId60"/>
    <p:sldId id="303" r:id="rId61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335"/>
            <p14:sldId id="336"/>
            <p14:sldId id="337"/>
            <p14:sldId id="338"/>
            <p14:sldId id="382"/>
            <p14:sldId id="383"/>
            <p14:sldId id="384"/>
            <p14:sldId id="385"/>
            <p14:sldId id="386"/>
            <p14:sldId id="387"/>
            <p14:sldId id="388"/>
            <p14:sldId id="389"/>
            <p14:sldId id="390"/>
            <p14:sldId id="391"/>
            <p14:sldId id="392"/>
            <p14:sldId id="393"/>
            <p14:sldId id="397"/>
            <p14:sldId id="396"/>
            <p14:sldId id="395"/>
            <p14:sldId id="394"/>
            <p14:sldId id="400"/>
            <p14:sldId id="398"/>
            <p14:sldId id="403"/>
            <p14:sldId id="402"/>
            <p14:sldId id="401"/>
            <p14:sldId id="406"/>
            <p14:sldId id="405"/>
            <p14:sldId id="404"/>
            <p14:sldId id="407"/>
            <p14:sldId id="408"/>
            <p14:sldId id="409"/>
            <p14:sldId id="411"/>
            <p14:sldId id="410"/>
            <p14:sldId id="412"/>
            <p14:sldId id="413"/>
            <p14:sldId id="414"/>
            <p14:sldId id="417"/>
            <p14:sldId id="416"/>
            <p14:sldId id="415"/>
            <p14:sldId id="420"/>
            <p14:sldId id="419"/>
            <p14:sldId id="418"/>
            <p14:sldId id="421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  <p14:sldId id="369"/>
            <p14:sldId id="375"/>
            <p14:sldId id="376"/>
            <p14:sldId id="381"/>
          </p14:sldIdLst>
        </p14:section>
        <p14:section name="Раздел без заголовка" id="{BBD088EF-FEFB-4BDA-8571-71F230BA707F}">
          <p14:sldIdLst>
            <p14:sldId id="30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="" xmlns:p15="http://schemas.microsoft.com/office/powerpoint/2012/main" userId="S-1-5-21-3140274975-3124252904-1470287901-2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F53"/>
    <a:srgbClr val="DF8300"/>
    <a:srgbClr val="70B800"/>
    <a:srgbClr val="4D4FBD"/>
    <a:srgbClr val="FEDF00"/>
    <a:srgbClr val="93CDDD"/>
    <a:srgbClr val="F79646"/>
    <a:srgbClr val="F0EA00"/>
    <a:srgbClr val="38393C"/>
    <a:srgbClr val="68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 autoAdjust="0"/>
  </p:normalViewPr>
  <p:slideViewPr>
    <p:cSldViewPr>
      <p:cViewPr>
        <p:scale>
          <a:sx n="68" d="100"/>
          <a:sy n="68" d="100"/>
        </p:scale>
        <p:origin x="-675" y="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318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#n152"/><Relationship Id="rId2" Type="http://schemas.openxmlformats.org/officeDocument/2006/relationships/hyperlink" Target="#n151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#n233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zakon.rada.gov.ua/laws/show/1909-20?find=1&amp;text=%D0%A3%D0%BF%D1%80%D0%B0%D0%B2%D0%BB%D1%96%D0%BD%D0%BD%D1%8F+%D1%80%D0%B8%D0%B7%D0%B8%D0%BA%D0%B0%D0%BC%D0%B8,+%D0%BA%D0%BE%D0%BD%D1%82%D1%80%D0%BE%D0%BB%D1%8E+%D0%B7%D0%B0+%D0%B4%D0%BE%D1%82%D1%80%D0%B8%D0%BC%D0%B0%D0%BD%D0%BD%D1%8F%D0%BC+%D0%BD%D0%BE%D1%80%D0%BC+(%D0%BA%D0%BE%D0%BC%D0%BF%D0%BB%D0%B0%D1%94%D0%BD%D1%81)+%D1%82%D0%B0+%D0%B2%D0%BD%D1%83%D1%82%D1%80%D1%96%D1%88%D0%BD%D1%8C%D0%BE%D0%B3%D0%BE+%D0%B0%D1%83%D0%B4%D0%B8%D1%82%D1%83+%D0%BF%D0%BE%D1%88%D0%B8%D1%80%D1%8E%D1%94%D1%82%D1%8C%D1%81%D1%8F+%D0%B2%D1%96%D0%B4#n1691" TargetMode="External"/><Relationship Id="rId2" Type="http://schemas.openxmlformats.org/officeDocument/2006/relationships/hyperlink" Target="https://zakon.rada.gov.ua/laws/show/1909-20?find=1&amp;text=%D0%A3%D0%BF%D1%80%D0%B0%D0%B2%D0%BB%D1%96%D0%BD%D0%BD%D1%8F+%D1%80%D0%B8%D0%B7%D0%B8%D0%BA%D0%B0%D0%BC%D0%B8,+%D0%BA%D0%BE%D0%BD%D1%82%D1%80%D0%BE%D0%BB%D1%8E+%D0%B7%D0%B0+%D0%B4%D0%BE%D1%82%D1%80%D0%B8%D0%BC%D0%B0%D0%BD%D0%BD%D1%8F%D0%BC+%D0%BD%D0%BE%D1%80%D0%BC+(%D0%BA%D0%BE%D0%BC%D0%BF%D0%BB%D0%B0%D1%94%D0%BD%D1%81)+%D1%82%D0%B0+%D0%B2%D0%BD%D1%83%D1%82%D1%80%D1%96%D1%88%D0%BD%D1%8C%D0%BE%D0%B3%D0%BE+%D0%B0%D1%83%D0%B4%D0%B8%D1%82%D1%83+%D0%BF%D0%BE%D1%88%D0%B8%D1%80%D1%8E%D1%94%D1%82%D1%8C%D1%81%D1%8F+%D0%B2%D1%96%D0%B4#n1690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zakon.rada.gov.ua/laws/show/1909-20?find=1&amp;text=%D0%A3%D0%BF%D1%80%D0%B0%D0%B2%D0%BB%D1%96%D0%BD%D0%BD%D1%8F+%D1%80%D0%B8%D0%B7%D0%B8%D0%BA%D0%B0%D0%BC%D0%B8,+%D0%BA%D0%BE%D0%BD%D1%82%D1%80%D0%BE%D0%BB%D1%8E+%D0%B7%D0%B0+%D0%B4%D0%BE%D1%82%D1%80%D0%B8%D0%BC%D0%B0%D0%BD%D0%BD%D1%8F%D0%BC+%D0%BD%D0%BE%D1%80%D0%BC+(%D0%BA%D0%BE%D0%BC%D0%BF%D0%BB%D0%B0%D1%94%D0%BD%D1%81)+%D1%82%D0%B0+%D0%B2%D0%BD%D1%83%D1%82%D1%80%D1%96%D1%88%D0%BD%D1%8C%D0%BE%D0%B3%D0%BE+%D0%B0%D1%83%D0%B4%D0%B8%D1%82%D1%83+%D0%BF%D0%BE%D1%88%D0%B8%D1%80%D1%8E%D1%94%D1%82%D1%8C%D1%81%D1%8F+%D0%B2%D1%96%D0%B4#n1692" TargetMode="Externa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08624" y="5143148"/>
            <a:ext cx="2527634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81211" y="5143148"/>
            <a:ext cx="2549509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323" y="5143148"/>
            <a:ext cx="2350576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44634" y="5143148"/>
            <a:ext cx="2511857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538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</a:t>
            </a:r>
            <a:r>
              <a:rPr lang="uk-UA" b="1" kern="0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ЦІНУЄТЕ!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92" y="160550"/>
            <a:ext cx="3058724" cy="111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0">
            <a:extLst>
              <a:ext uri="{FF2B5EF4-FFF2-40B4-BE49-F238E27FC236}">
                <a16:creationId xmlns=""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1064568" y="1700808"/>
            <a:ext cx="835292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ЛІЦЕНЗУВАННЯ ДІЯЛЬНОСТІ ІЗ СТРАХУВАННЯ. </a:t>
            </a:r>
            <a:endParaRPr lang="en-US" sz="26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КЛАСИ СТРАХУВАННЯ.</a:t>
            </a:r>
          </a:p>
          <a:p>
            <a:pPr algn="ctr"/>
            <a:r>
              <a:rPr lang="uk-UA" sz="2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ТА КЛАСИФІКАЦІЙНІ ОЗНАКИ КЛАСІВ СТРАХУВАННЯ</a:t>
            </a:r>
            <a:r>
              <a:rPr lang="uk-UA" sz="2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ОСОБЛИВОСТІ УКЛАДАННЯ ДОГОВОРІВ СТРАХУВАННЯ</a:t>
            </a:r>
            <a:endParaRPr lang="uk-UA" sz="26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128464" y="531827"/>
            <a:ext cx="9577064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b="1" dirty="0" err="1" smtClean="0">
                <a:solidFill>
                  <a:prstClr val="black"/>
                </a:solidFill>
              </a:rPr>
              <a:t>Ризик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класу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2 «</a:t>
            </a:r>
            <a:r>
              <a:rPr lang="ru-RU" b="1" dirty="0" err="1">
                <a:solidFill>
                  <a:prstClr val="black"/>
                </a:solidFill>
              </a:rPr>
              <a:t>медичне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» </a:t>
            </a:r>
            <a:r>
              <a:rPr lang="ru-RU" dirty="0" err="1">
                <a:solidFill>
                  <a:prstClr val="black"/>
                </a:solidFill>
              </a:rPr>
              <a:t>характеризується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</a:t>
            </a:r>
            <a:r>
              <a:rPr lang="ru-RU" dirty="0" smtClean="0">
                <a:solidFill>
                  <a:prstClr val="black"/>
                </a:solidFill>
              </a:rPr>
              <a:t>за </a:t>
            </a:r>
            <a:r>
              <a:rPr lang="ru-RU" dirty="0" err="1" smtClean="0">
                <a:solidFill>
                  <a:prstClr val="black"/>
                </a:solidFill>
              </a:rPr>
              <a:t>визначену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плату (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страхувальнику</a:t>
            </a:r>
            <a:r>
              <a:rPr lang="ru-RU" dirty="0" smtClean="0">
                <a:solidFill>
                  <a:prstClr val="black"/>
                </a:solidFill>
              </a:rPr>
              <a:t> (</a:t>
            </a:r>
            <a:r>
              <a:rPr lang="ru-RU" dirty="0" err="1" smtClean="0">
                <a:solidFill>
                  <a:prstClr val="black"/>
                </a:solidFill>
              </a:rPr>
              <a:t>іншій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smtClean="0">
                <a:solidFill>
                  <a:prstClr val="black"/>
                </a:solidFill>
              </a:rPr>
              <a:t>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 шляхом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понесених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 smtClean="0">
                <a:solidFill>
                  <a:prstClr val="black"/>
                </a:solidFill>
              </a:rPr>
              <a:t>отримання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застрахованою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особою </a:t>
            </a:r>
            <a:r>
              <a:rPr lang="ru-RU" dirty="0" err="1">
                <a:solidFill>
                  <a:prstClr val="black"/>
                </a:solidFill>
              </a:rPr>
              <a:t>медичної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допомоги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медичних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послуг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певного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переліку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якості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в </a:t>
            </a:r>
            <a:r>
              <a:rPr lang="ru-RU" dirty="0" err="1" smtClean="0">
                <a:solidFill>
                  <a:prstClr val="black"/>
                </a:solidFill>
              </a:rPr>
              <a:t>обсязі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передбаченому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шляхом оплати </a:t>
            </a:r>
            <a:r>
              <a:rPr lang="ru-RU" dirty="0" err="1">
                <a:solidFill>
                  <a:prstClr val="black"/>
                </a:solidFill>
              </a:rPr>
              <a:t>їх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вартості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події</a:t>
            </a:r>
            <a:r>
              <a:rPr lang="ru-RU" dirty="0" smtClean="0">
                <a:solidFill>
                  <a:prstClr val="black"/>
                </a:solidFill>
              </a:rPr>
              <a:t>,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проводиться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захворювання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застрахованої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особи, </a:t>
            </a:r>
            <a:r>
              <a:rPr lang="ru-RU" dirty="0" err="1">
                <a:solidFill>
                  <a:prstClr val="black"/>
                </a:solidFill>
              </a:rPr>
              <a:t>загострення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хронічного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захворювання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розлад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здоров’я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нещасного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інші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розлади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здоров’я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передбачені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укладеним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класом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2 за </a:t>
            </a:r>
            <a:r>
              <a:rPr lang="ru-RU" dirty="0" err="1">
                <a:solidFill>
                  <a:prstClr val="black"/>
                </a:solidFill>
              </a:rPr>
              <a:t>ризиком</a:t>
            </a:r>
            <a:r>
              <a:rPr lang="ru-RU" dirty="0">
                <a:solidFill>
                  <a:prstClr val="black"/>
                </a:solidFill>
              </a:rPr>
              <a:t> “</a:t>
            </a:r>
            <a:r>
              <a:rPr lang="ru-RU" dirty="0" err="1">
                <a:solidFill>
                  <a:prstClr val="black"/>
                </a:solidFill>
              </a:rPr>
              <a:t>медичне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 smtClean="0">
                <a:solidFill>
                  <a:prstClr val="black"/>
                </a:solidFill>
              </a:rPr>
              <a:t>”, у </a:t>
            </a:r>
            <a:r>
              <a:rPr lang="ru-RU" dirty="0" err="1" smtClean="0">
                <a:solidFill>
                  <a:prstClr val="black"/>
                </a:solidFill>
              </a:rPr>
              <a:t>разі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застрахованій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надаються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асистуючі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послуги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не </a:t>
            </a:r>
            <a:r>
              <a:rPr lang="ru-RU" dirty="0" err="1" smtClean="0">
                <a:solidFill>
                  <a:prstClr val="black"/>
                </a:solidFill>
              </a:rPr>
              <a:t>передбачено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b="1" dirty="0">
                <a:solidFill>
                  <a:srgbClr val="FF0000"/>
                </a:solidFill>
              </a:rPr>
              <a:t>За </a:t>
            </a:r>
            <a:r>
              <a:rPr lang="ru-RU" sz="1600" b="1" dirty="0" err="1">
                <a:solidFill>
                  <a:srgbClr val="FF0000"/>
                </a:solidFill>
              </a:rPr>
              <a:t>класом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 2 </a:t>
            </a:r>
            <a:r>
              <a:rPr lang="ru-RU" sz="1600" b="1" dirty="0" err="1">
                <a:solidFill>
                  <a:srgbClr val="FF0000"/>
                </a:solidFill>
              </a:rPr>
              <a:t>можуть</a:t>
            </a:r>
            <a:r>
              <a:rPr lang="ru-RU" sz="1600" b="1" dirty="0">
                <a:solidFill>
                  <a:srgbClr val="FF0000"/>
                </a:solidFill>
              </a:rPr>
              <a:t> бути </a:t>
            </a:r>
            <a:r>
              <a:rPr lang="ru-RU" sz="1600" b="1" dirty="0" err="1">
                <a:solidFill>
                  <a:srgbClr val="FF0000"/>
                </a:solidFill>
              </a:rPr>
              <a:t>передбачені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такі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варіанти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здійснення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страхової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виплати</a:t>
            </a:r>
            <a:r>
              <a:rPr lang="ru-RU" sz="1600" b="1" dirty="0">
                <a:solidFill>
                  <a:srgbClr val="FF0000"/>
                </a:solidFill>
              </a:rPr>
              <a:t> в </a:t>
            </a:r>
            <a:r>
              <a:rPr lang="ru-RU" sz="1600" b="1" dirty="0" err="1" smtClean="0">
                <a:solidFill>
                  <a:srgbClr val="FF0000"/>
                </a:solidFill>
              </a:rPr>
              <a:t>разі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</a:rPr>
              <a:t>настання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>
                <a:solidFill>
                  <a:srgbClr val="FF0000"/>
                </a:solidFill>
              </a:rPr>
              <a:t>страхового </a:t>
            </a:r>
            <a:r>
              <a:rPr lang="ru-RU" sz="1600" b="1" dirty="0" err="1">
                <a:solidFill>
                  <a:srgbClr val="FF0000"/>
                </a:solidFill>
              </a:rPr>
              <a:t>випадку</a:t>
            </a:r>
            <a:r>
              <a:rPr lang="ru-RU" sz="1600" dirty="0">
                <a:solidFill>
                  <a:prstClr val="black"/>
                </a:solidFill>
              </a:rPr>
              <a:t>:</a:t>
            </a:r>
          </a:p>
          <a:p>
            <a:r>
              <a:rPr lang="ru-RU" sz="1600" dirty="0">
                <a:solidFill>
                  <a:prstClr val="black"/>
                </a:solidFill>
              </a:rPr>
              <a:t>1) </a:t>
            </a:r>
            <a:r>
              <a:rPr lang="ru-RU" sz="1600" dirty="0" err="1">
                <a:solidFill>
                  <a:prstClr val="black"/>
                </a:solidFill>
              </a:rPr>
              <a:t>фіксована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грошова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виплата</a:t>
            </a:r>
            <a:r>
              <a:rPr lang="ru-RU" sz="1600" dirty="0">
                <a:solidFill>
                  <a:prstClr val="black"/>
                </a:solidFill>
              </a:rPr>
              <a:t> в межах </a:t>
            </a:r>
            <a:r>
              <a:rPr lang="ru-RU" sz="1600" dirty="0" err="1">
                <a:solidFill>
                  <a:prstClr val="black"/>
                </a:solidFill>
              </a:rPr>
              <a:t>страхової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суми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ліміту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відповідальності</a:t>
            </a:r>
            <a:r>
              <a:rPr lang="ru-RU" sz="1600" dirty="0">
                <a:solidFill>
                  <a:prstClr val="black"/>
                </a:solidFill>
              </a:rPr>
              <a:t>) в </a:t>
            </a:r>
            <a:r>
              <a:rPr lang="ru-RU" sz="1600" dirty="0" err="1">
                <a:solidFill>
                  <a:prstClr val="black"/>
                </a:solidFill>
              </a:rPr>
              <a:t>абсолютній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величині</a:t>
            </a:r>
            <a:endParaRPr lang="ru-RU" sz="1600" dirty="0">
              <a:solidFill>
                <a:prstClr val="black"/>
              </a:solidFill>
            </a:endParaRPr>
          </a:p>
          <a:p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у </a:t>
            </a:r>
            <a:r>
              <a:rPr lang="ru-RU" sz="1600" dirty="0" err="1">
                <a:solidFill>
                  <a:prstClr val="black"/>
                </a:solidFill>
              </a:rPr>
              <a:t>відсотках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страхової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суми</a:t>
            </a:r>
            <a:r>
              <a:rPr lang="ru-RU" sz="1600" dirty="0">
                <a:solidFill>
                  <a:prstClr val="black"/>
                </a:solidFill>
              </a:rPr>
              <a:t>;</a:t>
            </a:r>
          </a:p>
          <a:p>
            <a:r>
              <a:rPr lang="ru-RU" sz="1600" dirty="0">
                <a:solidFill>
                  <a:prstClr val="black"/>
                </a:solidFill>
              </a:rPr>
              <a:t>2) </a:t>
            </a:r>
            <a:r>
              <a:rPr lang="ru-RU" sz="1600" dirty="0" err="1">
                <a:solidFill>
                  <a:prstClr val="black"/>
                </a:solidFill>
              </a:rPr>
              <a:t>відшкодування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понесених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 у межах </a:t>
            </a:r>
            <a:r>
              <a:rPr lang="ru-RU" sz="1600" dirty="0" err="1">
                <a:solidFill>
                  <a:prstClr val="black"/>
                </a:solidFill>
              </a:rPr>
              <a:t>страхової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суми</a:t>
            </a:r>
            <a:r>
              <a:rPr lang="ru-RU" sz="1600" dirty="0">
                <a:solidFill>
                  <a:prstClr val="black"/>
                </a:solidFill>
              </a:rPr>
              <a:t> на </a:t>
            </a:r>
            <a:r>
              <a:rPr lang="ru-RU" sz="1600" dirty="0" err="1">
                <a:solidFill>
                  <a:prstClr val="black"/>
                </a:solidFill>
              </a:rPr>
              <a:t>отримання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застрахованою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smtClean="0">
                <a:solidFill>
                  <a:prstClr val="black"/>
                </a:solidFill>
              </a:rPr>
              <a:t>особою </a:t>
            </a:r>
            <a:r>
              <a:rPr lang="ru-RU" sz="1600" dirty="0" err="1" smtClean="0">
                <a:solidFill>
                  <a:prstClr val="black"/>
                </a:solidFill>
              </a:rPr>
              <a:t>медичної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допомоги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медичних</a:t>
            </a:r>
            <a:r>
              <a:rPr lang="ru-RU" sz="1600" dirty="0">
                <a:solidFill>
                  <a:prstClr val="black"/>
                </a:solidFill>
              </a:rPr>
              <a:t>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інших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послуг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уключаючи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медичне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обстеження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 smtClean="0">
                <a:solidFill>
                  <a:prstClr val="black"/>
                </a:solidFill>
              </a:rPr>
              <a:t>профілактично-оздоровчі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реабілітаційні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послуги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забезпечення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лікарськими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засобами</a:t>
            </a:r>
            <a:r>
              <a:rPr lang="ru-RU" sz="1600" dirty="0">
                <a:solidFill>
                  <a:prstClr val="black"/>
                </a:solidFill>
              </a:rPr>
              <a:t>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медичними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виробами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 smtClean="0">
                <a:solidFill>
                  <a:prstClr val="black"/>
                </a:solidFill>
              </a:rPr>
              <a:t>або</a:t>
            </a:r>
            <a:r>
              <a:rPr lang="ru-RU" sz="1600" dirty="0" smtClean="0">
                <a:solidFill>
                  <a:prstClr val="black"/>
                </a:solidFill>
              </a:rPr>
              <a:t> оплата </a:t>
            </a:r>
            <a:r>
              <a:rPr lang="ru-RU" sz="1600" dirty="0" err="1">
                <a:solidFill>
                  <a:prstClr val="black"/>
                </a:solidFill>
              </a:rPr>
              <a:t>їх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вартості</a:t>
            </a:r>
            <a:r>
              <a:rPr lang="ru-RU" sz="1600" dirty="0">
                <a:solidFill>
                  <a:prstClr val="black"/>
                </a:solidFill>
              </a:rPr>
              <a:t>;</a:t>
            </a:r>
          </a:p>
          <a:p>
            <a:r>
              <a:rPr lang="ru-RU" sz="1600" dirty="0">
                <a:solidFill>
                  <a:prstClr val="black"/>
                </a:solidFill>
              </a:rPr>
              <a:t>3) </a:t>
            </a:r>
            <a:r>
              <a:rPr lang="ru-RU" sz="1600" dirty="0" err="1">
                <a:solidFill>
                  <a:prstClr val="black"/>
                </a:solidFill>
              </a:rPr>
              <a:t>поєднання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двох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попередніх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варіантів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здійснення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страхової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виплати</a:t>
            </a:r>
            <a:r>
              <a:rPr lang="ru-RU" sz="16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567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195328" y="506243"/>
            <a:ext cx="9361040" cy="6217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3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наземних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транспортних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засобів</a:t>
            </a:r>
            <a:r>
              <a:rPr lang="ru-RU" b="1" dirty="0">
                <a:solidFill>
                  <a:prstClr val="black"/>
                </a:solidFill>
              </a:rPr>
              <a:t> (</a:t>
            </a:r>
            <a:r>
              <a:rPr lang="ru-RU" b="1" dirty="0" err="1">
                <a:solidFill>
                  <a:prstClr val="black"/>
                </a:solidFill>
              </a:rPr>
              <a:t>крім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залізничного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рухомого</a:t>
            </a:r>
            <a:r>
              <a:rPr lang="ru-RU" b="1" dirty="0">
                <a:solidFill>
                  <a:prstClr val="black"/>
                </a:solidFill>
              </a:rPr>
              <a:t> складу)”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1000" b="1" dirty="0">
              <a:solidFill>
                <a:prstClr val="black"/>
              </a:solidFill>
            </a:endParaRPr>
          </a:p>
          <a:p>
            <a:r>
              <a:rPr lang="ru-RU" sz="1600" b="1" dirty="0" err="1">
                <a:solidFill>
                  <a:prstClr val="black"/>
                </a:solidFill>
              </a:rPr>
              <a:t>Клас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3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включає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ризик</a:t>
            </a:r>
            <a:r>
              <a:rPr lang="ru-RU" sz="1600" dirty="0">
                <a:solidFill>
                  <a:prstClr val="black"/>
                </a:solidFill>
              </a:rPr>
              <a:t> у межах </a:t>
            </a:r>
            <a:r>
              <a:rPr lang="ru-RU" sz="1600" dirty="0" err="1">
                <a:solidFill>
                  <a:prstClr val="black"/>
                </a:solidFill>
              </a:rPr>
              <a:t>класу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тобто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наземних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транспортних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засобів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 smtClean="0">
                <a:solidFill>
                  <a:prstClr val="black"/>
                </a:solidFill>
              </a:rPr>
              <a:t>крім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залізничного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рухомого</a:t>
            </a:r>
            <a:r>
              <a:rPr lang="ru-RU" sz="1600" dirty="0">
                <a:solidFill>
                  <a:prstClr val="black"/>
                </a:solidFill>
              </a:rPr>
              <a:t> складу).</a:t>
            </a:r>
          </a:p>
          <a:p>
            <a:r>
              <a:rPr lang="ru-RU" sz="1600" b="1" dirty="0" err="1">
                <a:solidFill>
                  <a:prstClr val="black"/>
                </a:solidFill>
              </a:rPr>
              <a:t>Клас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3 </a:t>
            </a:r>
            <a:r>
              <a:rPr lang="ru-RU" sz="1600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обов’язком</a:t>
            </a:r>
            <a:r>
              <a:rPr lang="ru-RU" sz="1600" dirty="0">
                <a:solidFill>
                  <a:prstClr val="black"/>
                </a:solidFill>
              </a:rPr>
              <a:t> страховика за </a:t>
            </a:r>
            <a:r>
              <a:rPr lang="ru-RU" sz="1600" dirty="0" err="1">
                <a:solidFill>
                  <a:prstClr val="black"/>
                </a:solidFill>
              </a:rPr>
              <a:t>визначену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плату (</a:t>
            </a:r>
            <a:r>
              <a:rPr lang="ru-RU" sz="1600" dirty="0" err="1" smtClean="0">
                <a:solidFill>
                  <a:prstClr val="black"/>
                </a:solidFill>
              </a:rPr>
              <a:t>страхову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премію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здійснити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страхову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виплату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відповідно</a:t>
            </a:r>
            <a:r>
              <a:rPr lang="ru-RU" sz="1600" dirty="0">
                <a:solidFill>
                  <a:prstClr val="black"/>
                </a:solidFill>
              </a:rPr>
              <a:t> до умов договору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законодавства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smtClean="0">
                <a:solidFill>
                  <a:prstClr val="black"/>
                </a:solidFill>
              </a:rPr>
              <a:t>шляхом </a:t>
            </a:r>
            <a:r>
              <a:rPr lang="ru-RU" sz="1600" dirty="0" err="1" smtClean="0">
                <a:solidFill>
                  <a:prstClr val="black"/>
                </a:solidFill>
              </a:rPr>
              <a:t>відшкодування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страхувальнику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іншій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особі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визначеній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на </a:t>
            </a:r>
            <a:r>
              <a:rPr lang="ru-RU" sz="1600" dirty="0" err="1">
                <a:solidFill>
                  <a:prstClr val="black"/>
                </a:solidFill>
              </a:rPr>
              <a:t>підставі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законодавства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 smtClean="0">
                <a:solidFill>
                  <a:prstClr val="black"/>
                </a:solidFill>
              </a:rPr>
              <a:t>збитку</a:t>
            </a:r>
            <a:r>
              <a:rPr lang="ru-RU" sz="1600" dirty="0" smtClean="0">
                <a:solidFill>
                  <a:prstClr val="black"/>
                </a:solidFill>
              </a:rPr>
              <a:t>, </a:t>
            </a:r>
            <a:r>
              <a:rPr lang="ru-RU" sz="1600" dirty="0" err="1" smtClean="0">
                <a:solidFill>
                  <a:prstClr val="black"/>
                </a:solidFill>
              </a:rPr>
              <a:t>понесеного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>
                <a:solidFill>
                  <a:prstClr val="black"/>
                </a:solidFill>
              </a:rPr>
              <a:t>ним (нею) у </a:t>
            </a:r>
            <a:r>
              <a:rPr lang="ru-RU" sz="1600" dirty="0" err="1">
                <a:solidFill>
                  <a:prstClr val="black"/>
                </a:solidFill>
              </a:rPr>
              <a:t>зв’язку</a:t>
            </a:r>
            <a:r>
              <a:rPr lang="ru-RU" sz="1600" dirty="0">
                <a:solidFill>
                  <a:prstClr val="black"/>
                </a:solidFill>
              </a:rPr>
              <a:t> з </a:t>
            </a:r>
            <a:r>
              <a:rPr lang="ru-RU" sz="1600" dirty="0" err="1">
                <a:solidFill>
                  <a:prstClr val="black"/>
                </a:solidFill>
              </a:rPr>
              <a:t>пошкодженням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знищенням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втратою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застрахованого</a:t>
            </a:r>
            <a:r>
              <a:rPr lang="ru-RU" sz="1600" dirty="0">
                <a:solidFill>
                  <a:prstClr val="black"/>
                </a:solidFill>
              </a:rPr>
              <a:t> наземного </a:t>
            </a:r>
            <a:r>
              <a:rPr lang="ru-RU" sz="1600" dirty="0" smtClean="0">
                <a:solidFill>
                  <a:prstClr val="black"/>
                </a:solidFill>
              </a:rPr>
              <a:t>транспортного </a:t>
            </a:r>
            <a:r>
              <a:rPr lang="ru-RU" sz="1600" dirty="0" err="1" smtClean="0">
                <a:solidFill>
                  <a:prstClr val="black"/>
                </a:solidFill>
              </a:rPr>
              <a:t>засобу</a:t>
            </a:r>
            <a:r>
              <a:rPr lang="ru-RU" sz="1600" dirty="0">
                <a:solidFill>
                  <a:prstClr val="black"/>
                </a:solidFill>
              </a:rPr>
              <a:t>, а </a:t>
            </a:r>
            <a:r>
              <a:rPr lang="ru-RU" sz="1600" dirty="0" err="1">
                <a:solidFill>
                  <a:prstClr val="black"/>
                </a:solidFill>
              </a:rPr>
              <a:t>також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якщо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це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передбачено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додаткового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обладнання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навісної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техніки</a:t>
            </a:r>
            <a:r>
              <a:rPr lang="ru-RU" sz="1600" dirty="0">
                <a:solidFill>
                  <a:prstClr val="black"/>
                </a:solidFill>
              </a:rPr>
              <a:t> до </a:t>
            </a:r>
            <a:r>
              <a:rPr lang="ru-RU" sz="1600" dirty="0" err="1" smtClean="0">
                <a:solidFill>
                  <a:prstClr val="black"/>
                </a:solidFill>
              </a:rPr>
              <a:t>нього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внаслідок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настання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події</a:t>
            </a:r>
            <a:r>
              <a:rPr lang="ru-RU" sz="1600" dirty="0">
                <a:solidFill>
                  <a:prstClr val="black"/>
                </a:solidFill>
              </a:rPr>
              <a:t>, на </a:t>
            </a:r>
            <a:r>
              <a:rPr lang="ru-RU" sz="1600" dirty="0" err="1">
                <a:solidFill>
                  <a:prstClr val="black"/>
                </a:solidFill>
              </a:rPr>
              <a:t>випадок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виникнення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якої</a:t>
            </a:r>
            <a:r>
              <a:rPr lang="ru-RU" sz="1600" dirty="0">
                <a:solidFill>
                  <a:prstClr val="black"/>
                </a:solidFill>
              </a:rPr>
              <a:t> проводиться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(страхового </a:t>
            </a:r>
            <a:r>
              <a:rPr lang="ru-RU" sz="1600" dirty="0" err="1">
                <a:solidFill>
                  <a:prstClr val="black"/>
                </a:solidFill>
              </a:rPr>
              <a:t>ризику</a:t>
            </a:r>
            <a:r>
              <a:rPr lang="ru-RU" sz="1600" dirty="0">
                <a:solidFill>
                  <a:prstClr val="black"/>
                </a:solidFill>
              </a:rPr>
              <a:t>).</a:t>
            </a:r>
          </a:p>
          <a:p>
            <a:r>
              <a:rPr lang="ru-RU" sz="1600" b="1" dirty="0" err="1"/>
              <a:t>Клас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3 </a:t>
            </a:r>
            <a:r>
              <a:rPr lang="ru-RU" sz="1600" b="1" dirty="0" err="1"/>
              <a:t>передбачає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таких </a:t>
            </a:r>
            <a:r>
              <a:rPr lang="ru-RU" sz="1600" b="1" dirty="0" err="1"/>
              <a:t>об’єктів</a:t>
            </a:r>
            <a:r>
              <a:rPr lang="ru-RU" sz="1600" b="1" dirty="0"/>
              <a:t>:</a:t>
            </a:r>
          </a:p>
          <a:p>
            <a:r>
              <a:rPr lang="ru-RU" sz="1600" dirty="0">
                <a:solidFill>
                  <a:prstClr val="black"/>
                </a:solidFill>
              </a:rPr>
              <a:t>1) </a:t>
            </a:r>
            <a:r>
              <a:rPr lang="ru-RU" sz="1600" dirty="0" err="1">
                <a:solidFill>
                  <a:prstClr val="black"/>
                </a:solidFill>
              </a:rPr>
              <a:t>наземних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транспортних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засобів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відповідно</a:t>
            </a:r>
            <a:r>
              <a:rPr lang="ru-RU" sz="1600" dirty="0">
                <a:solidFill>
                  <a:prstClr val="black"/>
                </a:solidFill>
              </a:rPr>
              <a:t> до Закону </a:t>
            </a:r>
            <a:r>
              <a:rPr lang="ru-RU" sz="1600" dirty="0" err="1">
                <a:solidFill>
                  <a:prstClr val="black"/>
                </a:solidFill>
              </a:rPr>
              <a:t>України</a:t>
            </a:r>
            <a:r>
              <a:rPr lang="ru-RU" sz="1600" dirty="0">
                <a:solidFill>
                  <a:prstClr val="black"/>
                </a:solidFill>
              </a:rPr>
              <a:t> “Про </a:t>
            </a:r>
            <a:r>
              <a:rPr lang="ru-RU" sz="1600" dirty="0" err="1">
                <a:solidFill>
                  <a:prstClr val="black"/>
                </a:solidFill>
              </a:rPr>
              <a:t>дорожній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рух</a:t>
            </a:r>
            <a:r>
              <a:rPr lang="ru-RU" sz="1600" dirty="0">
                <a:solidFill>
                  <a:prstClr val="black"/>
                </a:solidFill>
              </a:rPr>
              <a:t>” </a:t>
            </a:r>
            <a:r>
              <a:rPr lang="ru-RU" sz="1600" dirty="0" err="1">
                <a:solidFill>
                  <a:prstClr val="black"/>
                </a:solidFill>
              </a:rPr>
              <a:t>підлягають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державній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або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відомчій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реєстрації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уключаючи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додаткове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обладнання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навісну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техніку</a:t>
            </a:r>
            <a:r>
              <a:rPr lang="ru-RU" sz="1600" dirty="0">
                <a:solidFill>
                  <a:prstClr val="black"/>
                </a:solidFill>
              </a:rPr>
              <a:t> до них, </a:t>
            </a:r>
            <a:r>
              <a:rPr lang="ru-RU" sz="1600" dirty="0" err="1">
                <a:solidFill>
                  <a:prstClr val="black"/>
                </a:solidFill>
              </a:rPr>
              <a:t>якщо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такого </a:t>
            </a:r>
            <a:r>
              <a:rPr lang="ru-RU" sz="1600" dirty="0" err="1">
                <a:solidFill>
                  <a:prstClr val="black"/>
                </a:solidFill>
              </a:rPr>
              <a:t>обладнання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smtClean="0">
                <a:solidFill>
                  <a:prstClr val="black"/>
                </a:solidFill>
              </a:rPr>
              <a:t>та/</a:t>
            </a:r>
            <a:r>
              <a:rPr lang="ru-RU" sz="1600" dirty="0" err="1" smtClean="0">
                <a:solidFill>
                  <a:prstClr val="black"/>
                </a:solidFill>
              </a:rPr>
              <a:t>або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техніки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передбачено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;</a:t>
            </a:r>
          </a:p>
          <a:p>
            <a:r>
              <a:rPr lang="ru-RU" sz="1600" dirty="0">
                <a:solidFill>
                  <a:prstClr val="black"/>
                </a:solidFill>
              </a:rPr>
              <a:t>2) </a:t>
            </a:r>
            <a:r>
              <a:rPr lang="ru-RU" sz="1600" dirty="0" err="1">
                <a:solidFill>
                  <a:prstClr val="black"/>
                </a:solidFill>
              </a:rPr>
              <a:t>інших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наземних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транспортних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засобів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уключаючи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самохідні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шасі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великотоннажні</a:t>
            </a:r>
            <a:r>
              <a:rPr lang="ru-RU" sz="1600" dirty="0">
                <a:solidFill>
                  <a:prstClr val="black"/>
                </a:solidFill>
              </a:rPr>
              <a:t> та </a:t>
            </a:r>
            <a:r>
              <a:rPr lang="ru-RU" sz="1600" dirty="0" err="1">
                <a:solidFill>
                  <a:prstClr val="black"/>
                </a:solidFill>
              </a:rPr>
              <a:t>інші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технологічні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транспортні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засоби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скутери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легкі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персональні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електричні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транспортні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засоби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низькошвидкісні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легкі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електричні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транспортні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засоби,а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також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додаткового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обладнання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навісної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техніки</a:t>
            </a:r>
            <a:r>
              <a:rPr lang="ru-RU" sz="1600" dirty="0">
                <a:solidFill>
                  <a:prstClr val="black"/>
                </a:solidFill>
              </a:rPr>
              <a:t> до них, </a:t>
            </a:r>
            <a:r>
              <a:rPr lang="ru-RU" sz="1600" dirty="0" err="1">
                <a:solidFill>
                  <a:prstClr val="black"/>
                </a:solidFill>
              </a:rPr>
              <a:t>якщо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транспортного </a:t>
            </a:r>
            <a:r>
              <a:rPr lang="ru-RU" sz="1600" dirty="0" err="1">
                <a:solidFill>
                  <a:prstClr val="black"/>
                </a:solidFill>
              </a:rPr>
              <a:t>засобу</a:t>
            </a:r>
            <a:r>
              <a:rPr lang="ru-RU" sz="1600" dirty="0">
                <a:solidFill>
                  <a:prstClr val="black"/>
                </a:solidFill>
              </a:rPr>
              <a:t> з </a:t>
            </a:r>
            <a:r>
              <a:rPr lang="ru-RU" sz="1600" dirty="0" err="1" smtClean="0">
                <a:solidFill>
                  <a:prstClr val="black"/>
                </a:solidFill>
              </a:rPr>
              <a:t>додатковим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обладнанням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навісною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технікою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передбачено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.</a:t>
            </a:r>
          </a:p>
          <a:p>
            <a:r>
              <a:rPr lang="ru-RU" sz="1600" b="1" dirty="0" err="1">
                <a:solidFill>
                  <a:srgbClr val="FF0000"/>
                </a:solidFill>
              </a:rPr>
              <a:t>Клас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 3 не </a:t>
            </a:r>
            <a:r>
              <a:rPr lang="ru-RU" sz="1600" b="1" dirty="0" err="1">
                <a:solidFill>
                  <a:srgbClr val="FF0000"/>
                </a:solidFill>
              </a:rPr>
              <a:t>включає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:</a:t>
            </a:r>
          </a:p>
          <a:p>
            <a:r>
              <a:rPr lang="ru-RU" sz="1600" dirty="0">
                <a:solidFill>
                  <a:prstClr val="black"/>
                </a:solidFill>
              </a:rPr>
              <a:t>1) </a:t>
            </a:r>
            <a:r>
              <a:rPr lang="ru-RU" sz="1600" dirty="0" err="1">
                <a:solidFill>
                  <a:prstClr val="black"/>
                </a:solidFill>
              </a:rPr>
              <a:t>залізничного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рухомого</a:t>
            </a:r>
            <a:r>
              <a:rPr lang="ru-RU" sz="1600" dirty="0">
                <a:solidFill>
                  <a:prstClr val="black"/>
                </a:solidFill>
              </a:rPr>
              <a:t> складу за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4;</a:t>
            </a:r>
          </a:p>
          <a:p>
            <a:r>
              <a:rPr lang="ru-RU" sz="1600" dirty="0">
                <a:solidFill>
                  <a:prstClr val="black"/>
                </a:solidFill>
              </a:rPr>
              <a:t>2) майна,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перевозиться [</a:t>
            </a:r>
            <a:r>
              <a:rPr lang="ru-RU" sz="1600" dirty="0" err="1">
                <a:solidFill>
                  <a:prstClr val="black"/>
                </a:solidFill>
              </a:rPr>
              <a:t>уключаючи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вантаж</a:t>
            </a:r>
            <a:r>
              <a:rPr lang="ru-RU" sz="1600" dirty="0">
                <a:solidFill>
                  <a:prstClr val="black"/>
                </a:solidFill>
              </a:rPr>
              <a:t>, багаж (</a:t>
            </a:r>
            <a:r>
              <a:rPr lang="ru-RU" sz="1600" dirty="0" err="1">
                <a:solidFill>
                  <a:prstClr val="black"/>
                </a:solidFill>
              </a:rPr>
              <a:t>вантажобагаж</a:t>
            </a:r>
            <a:r>
              <a:rPr lang="ru-RU" sz="1600" dirty="0">
                <a:solidFill>
                  <a:prstClr val="black"/>
                </a:solidFill>
              </a:rPr>
              <a:t>)] за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7;</a:t>
            </a:r>
          </a:p>
          <a:p>
            <a:r>
              <a:rPr lang="ru-RU" sz="1600" dirty="0">
                <a:solidFill>
                  <a:prstClr val="black"/>
                </a:solidFill>
              </a:rPr>
              <a:t>3) </a:t>
            </a:r>
            <a:r>
              <a:rPr lang="ru-RU" sz="1600" dirty="0" err="1">
                <a:solidFill>
                  <a:prstClr val="black"/>
                </a:solidFill>
              </a:rPr>
              <a:t>неодержаних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доходів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унаслідок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пошкодження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знищення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втрати</a:t>
            </a:r>
            <a:r>
              <a:rPr lang="ru-RU" sz="1600" dirty="0">
                <a:solidFill>
                  <a:prstClr val="black"/>
                </a:solidFill>
              </a:rPr>
              <a:t> наземного транспортного </a:t>
            </a:r>
            <a:r>
              <a:rPr lang="ru-RU" sz="1600" dirty="0" err="1">
                <a:solidFill>
                  <a:prstClr val="black"/>
                </a:solidFill>
              </a:rPr>
              <a:t>засобу</a:t>
            </a:r>
            <a:r>
              <a:rPr lang="ru-RU" sz="1600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567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344488" y="531827"/>
            <a:ext cx="936104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4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залізничного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рухомого</a:t>
            </a:r>
            <a:r>
              <a:rPr lang="ru-RU" b="1" dirty="0">
                <a:solidFill>
                  <a:prstClr val="black"/>
                </a:solidFill>
              </a:rPr>
              <a:t> складу”</a:t>
            </a:r>
          </a:p>
          <a:p>
            <a:r>
              <a:rPr lang="ru-RU" b="1" dirty="0" err="1" smtClean="0">
                <a:solidFill>
                  <a:prstClr val="black"/>
                </a:solidFill>
              </a:rPr>
              <a:t>Клас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4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включає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</a:t>
            </a:r>
            <a:r>
              <a:rPr lang="ru-RU" dirty="0">
                <a:solidFill>
                  <a:prstClr val="black"/>
                </a:solidFill>
              </a:rPr>
              <a:t> у межах </a:t>
            </a:r>
            <a:r>
              <a:rPr lang="ru-RU" dirty="0" err="1">
                <a:solidFill>
                  <a:prstClr val="black"/>
                </a:solidFill>
              </a:rPr>
              <a:t>класу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тобто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залізничного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рухомого</a:t>
            </a:r>
            <a:r>
              <a:rPr lang="ru-RU" dirty="0" smtClean="0">
                <a:solidFill>
                  <a:prstClr val="black"/>
                </a:solidFill>
              </a:rPr>
              <a:t> складу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4 </a:t>
            </a:r>
            <a:r>
              <a:rPr lang="ru-RU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плату(</a:t>
            </a:r>
            <a:r>
              <a:rPr lang="ru-RU" dirty="0" err="1" smtClean="0">
                <a:solidFill>
                  <a:prstClr val="black"/>
                </a:solidFill>
              </a:rPr>
              <a:t>страхову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та/</a:t>
            </a:r>
            <a:r>
              <a:rPr lang="ru-RU" dirty="0" err="1" smtClean="0">
                <a:solidFill>
                  <a:prstClr val="black"/>
                </a:solidFill>
              </a:rPr>
              <a:t>або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законодавства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шляхом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або</a:t>
            </a:r>
            <a:r>
              <a:rPr lang="ru-RU" dirty="0" smtClean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збитку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понесеного</a:t>
            </a:r>
            <a:r>
              <a:rPr lang="ru-RU" dirty="0">
                <a:solidFill>
                  <a:prstClr val="black"/>
                </a:solidFill>
              </a:rPr>
              <a:t> ним (нею) у </a:t>
            </a:r>
            <a:r>
              <a:rPr lang="ru-RU" dirty="0" err="1">
                <a:solidFill>
                  <a:prstClr val="black"/>
                </a:solidFill>
              </a:rPr>
              <a:t>зв’язку</a:t>
            </a:r>
            <a:r>
              <a:rPr lang="ru-RU" dirty="0">
                <a:solidFill>
                  <a:prstClr val="black"/>
                </a:solidFill>
              </a:rPr>
              <a:t> з </a:t>
            </a:r>
            <a:r>
              <a:rPr lang="ru-RU" dirty="0" err="1">
                <a:solidFill>
                  <a:prstClr val="black"/>
                </a:solidFill>
              </a:rPr>
              <a:t>пошкодженням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знищенням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втратою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застрахованого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залізничного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 (</a:t>
            </a:r>
            <a:r>
              <a:rPr lang="ru-RU" dirty="0" err="1">
                <a:solidFill>
                  <a:prstClr val="black"/>
                </a:solidFill>
              </a:rPr>
              <a:t>окремих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одиниць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складу), та,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це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додаткового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нього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виникнення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якої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проводиться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).</a:t>
            </a:r>
          </a:p>
          <a:p>
            <a:r>
              <a:rPr lang="ru-RU" b="1" dirty="0">
                <a:solidFill>
                  <a:prstClr val="black"/>
                </a:solidFill>
              </a:rPr>
              <a:t>За </a:t>
            </a:r>
            <a:r>
              <a:rPr lang="ru-RU" b="1" dirty="0" err="1">
                <a:solidFill>
                  <a:prstClr val="black"/>
                </a:solidFill>
              </a:rPr>
              <a:t>класом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4 </a:t>
            </a:r>
            <a:r>
              <a:rPr lang="ru-RU" b="1" dirty="0" err="1">
                <a:solidFill>
                  <a:prstClr val="black"/>
                </a:solidFill>
              </a:rPr>
              <a:t>здійснюється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таких </a:t>
            </a:r>
            <a:r>
              <a:rPr lang="ru-RU" b="1" dirty="0" err="1">
                <a:solidFill>
                  <a:prstClr val="black"/>
                </a:solidFill>
              </a:rPr>
              <a:t>об’єктів</a:t>
            </a:r>
            <a:r>
              <a:rPr lang="ru-RU" dirty="0">
                <a:solidFill>
                  <a:prstClr val="black"/>
                </a:solidFill>
              </a:rPr>
              <a:t>: </a:t>
            </a:r>
            <a:r>
              <a:rPr lang="ru-RU" dirty="0" err="1">
                <a:solidFill>
                  <a:prstClr val="black"/>
                </a:solidFill>
              </a:rPr>
              <a:t>залізничного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 (</a:t>
            </a:r>
            <a:r>
              <a:rPr lang="ru-RU" dirty="0" err="1" smtClean="0">
                <a:solidFill>
                  <a:prstClr val="black"/>
                </a:solidFill>
              </a:rPr>
              <a:t>окремих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одиниць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складу),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додаткове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залізничного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складу, </a:t>
            </a:r>
            <a:r>
              <a:rPr lang="ru-RU" dirty="0" err="1" smtClean="0">
                <a:solidFill>
                  <a:prstClr val="black"/>
                </a:solidFill>
              </a:rPr>
              <a:t>якщо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такого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b="1" dirty="0" err="1">
                <a:solidFill>
                  <a:srgbClr val="C00000"/>
                </a:solidFill>
              </a:rPr>
              <a:t>Клас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4 не </a:t>
            </a:r>
            <a:r>
              <a:rPr lang="ru-RU" b="1" dirty="0" err="1">
                <a:solidFill>
                  <a:srgbClr val="C00000"/>
                </a:solidFill>
              </a:rPr>
              <a:t>включає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наземних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транспортних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засобів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які</a:t>
            </a:r>
            <a:r>
              <a:rPr lang="ru-RU" dirty="0">
                <a:solidFill>
                  <a:prstClr val="black"/>
                </a:solidFill>
              </a:rPr>
              <a:t> не є </a:t>
            </a:r>
            <a:r>
              <a:rPr lang="ru-RU" dirty="0" err="1">
                <a:solidFill>
                  <a:prstClr val="black"/>
                </a:solidFill>
              </a:rPr>
              <a:t>залізничним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рухомим</a:t>
            </a:r>
            <a:r>
              <a:rPr lang="ru-RU" dirty="0">
                <a:solidFill>
                  <a:prstClr val="black"/>
                </a:solidFill>
              </a:rPr>
              <a:t> складом;</a:t>
            </a:r>
          </a:p>
          <a:p>
            <a:r>
              <a:rPr lang="ru-RU" dirty="0">
                <a:solidFill>
                  <a:prstClr val="black"/>
                </a:solidFill>
              </a:rPr>
              <a:t>2) майна,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перевозиться [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вантаж</a:t>
            </a:r>
            <a:r>
              <a:rPr lang="ru-RU" dirty="0">
                <a:solidFill>
                  <a:prstClr val="black"/>
                </a:solidFill>
              </a:rPr>
              <a:t>, багаж (</a:t>
            </a:r>
            <a:r>
              <a:rPr lang="ru-RU" dirty="0" err="1">
                <a:solidFill>
                  <a:prstClr val="black"/>
                </a:solidFill>
              </a:rPr>
              <a:t>вантажобагаж</a:t>
            </a:r>
            <a:r>
              <a:rPr lang="ru-RU" dirty="0">
                <a:solidFill>
                  <a:prstClr val="black"/>
                </a:solidFill>
              </a:rPr>
              <a:t>)] за </a:t>
            </a:r>
            <a:r>
              <a:rPr lang="ru-RU" dirty="0" err="1">
                <a:solidFill>
                  <a:prstClr val="black"/>
                </a:solidFill>
              </a:rPr>
              <a:t>класом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7;</a:t>
            </a: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неодержаних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доходів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унаслідок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пошкодження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знищення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втрати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залізничного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складу (</a:t>
            </a:r>
            <a:r>
              <a:rPr lang="ru-RU" dirty="0" err="1" smtClean="0">
                <a:solidFill>
                  <a:prstClr val="black"/>
                </a:solidFill>
              </a:rPr>
              <a:t>окремих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одиниць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складу).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567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128464" y="545147"/>
            <a:ext cx="9698736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5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повітряних</a:t>
            </a:r>
            <a:r>
              <a:rPr lang="ru-RU" b="1" dirty="0">
                <a:solidFill>
                  <a:prstClr val="black"/>
                </a:solidFill>
              </a:rPr>
              <a:t> суден”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1000" b="1" dirty="0">
              <a:solidFill>
                <a:prstClr val="black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5 </a:t>
            </a:r>
            <a:r>
              <a:rPr lang="ru-RU" b="1" dirty="0" err="1">
                <a:solidFill>
                  <a:prstClr val="black"/>
                </a:solidFill>
              </a:rPr>
              <a:t>включає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</a:t>
            </a:r>
            <a:r>
              <a:rPr lang="ru-RU" dirty="0">
                <a:solidFill>
                  <a:prstClr val="black"/>
                </a:solidFill>
              </a:rPr>
              <a:t> у межах </a:t>
            </a:r>
            <a:r>
              <a:rPr lang="ru-RU" dirty="0" err="1">
                <a:solidFill>
                  <a:prstClr val="black"/>
                </a:solidFill>
              </a:rPr>
              <a:t>класу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повітряних</a:t>
            </a:r>
            <a:r>
              <a:rPr lang="ru-RU" dirty="0">
                <a:solidFill>
                  <a:prstClr val="black"/>
                </a:solidFill>
              </a:rPr>
              <a:t> суден.</a:t>
            </a: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5 </a:t>
            </a:r>
            <a:r>
              <a:rPr lang="ru-RU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плату (</a:t>
            </a:r>
            <a:r>
              <a:rPr lang="ru-RU" dirty="0" err="1" smtClean="0">
                <a:solidFill>
                  <a:prstClr val="black"/>
                </a:solidFill>
              </a:rPr>
              <a:t>страхову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та/</a:t>
            </a:r>
            <a:r>
              <a:rPr lang="ru-RU" dirty="0" err="1" smtClean="0">
                <a:solidFill>
                  <a:prstClr val="black"/>
                </a:solidFill>
              </a:rPr>
              <a:t>або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законодавства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шляхом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або</a:t>
            </a:r>
            <a:r>
              <a:rPr lang="ru-RU" dirty="0" smtClean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збитку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понесеного</a:t>
            </a:r>
            <a:r>
              <a:rPr lang="ru-RU" dirty="0">
                <a:solidFill>
                  <a:prstClr val="black"/>
                </a:solidFill>
              </a:rPr>
              <a:t> ним (нею) у </a:t>
            </a:r>
            <a:r>
              <a:rPr lang="ru-RU" dirty="0" err="1">
                <a:solidFill>
                  <a:prstClr val="black"/>
                </a:solidFill>
              </a:rPr>
              <a:t>зв’язку</a:t>
            </a:r>
            <a:r>
              <a:rPr lang="ru-RU" dirty="0">
                <a:solidFill>
                  <a:prstClr val="black"/>
                </a:solidFill>
              </a:rPr>
              <a:t> з </a:t>
            </a:r>
            <a:r>
              <a:rPr lang="ru-RU" dirty="0" err="1">
                <a:solidFill>
                  <a:prstClr val="black"/>
                </a:solidFill>
              </a:rPr>
              <a:t>пошкодженням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знищенням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втратою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застрахованого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повітряного</a:t>
            </a:r>
            <a:r>
              <a:rPr lang="ru-RU" dirty="0">
                <a:solidFill>
                  <a:prstClr val="black"/>
                </a:solidFill>
              </a:rPr>
              <a:t> судна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літального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апарата</a:t>
            </a:r>
            <a:r>
              <a:rPr lang="ru-RU" dirty="0">
                <a:solidFill>
                  <a:prstClr val="black"/>
                </a:solidFill>
              </a:rPr>
              <a:t>, та,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це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договором 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додаткового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нього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якої</a:t>
            </a:r>
            <a:r>
              <a:rPr lang="ru-RU" dirty="0" smtClean="0">
                <a:solidFill>
                  <a:prstClr val="black"/>
                </a:solidFill>
              </a:rPr>
              <a:t> проводиться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).</a:t>
            </a:r>
          </a:p>
          <a:p>
            <a:r>
              <a:rPr lang="ru-RU" b="1" dirty="0">
                <a:solidFill>
                  <a:prstClr val="black"/>
                </a:solidFill>
              </a:rPr>
              <a:t>За </a:t>
            </a:r>
            <a:r>
              <a:rPr lang="ru-RU" b="1" dirty="0" err="1">
                <a:solidFill>
                  <a:prstClr val="black"/>
                </a:solidFill>
              </a:rPr>
              <a:t>класом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5 </a:t>
            </a:r>
            <a:r>
              <a:rPr lang="ru-RU" b="1" dirty="0" err="1">
                <a:solidFill>
                  <a:prstClr val="black"/>
                </a:solidFill>
              </a:rPr>
              <a:t>здійснюється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таких </a:t>
            </a:r>
            <a:r>
              <a:rPr lang="ru-RU" b="1" dirty="0" err="1">
                <a:solidFill>
                  <a:prstClr val="black"/>
                </a:solidFill>
              </a:rPr>
              <a:t>об’єктів</a:t>
            </a:r>
            <a:r>
              <a:rPr lang="ru-RU" dirty="0">
                <a:solidFill>
                  <a:prstClr val="black"/>
                </a:solidFill>
              </a:rPr>
              <a:t>:</a:t>
            </a: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цивільних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повітряних</a:t>
            </a:r>
            <a:r>
              <a:rPr lang="ru-RU" dirty="0">
                <a:solidFill>
                  <a:prstClr val="black"/>
                </a:solidFill>
              </a:rPr>
              <a:t> суден,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додаткове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них,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такого </a:t>
            </a:r>
            <a:r>
              <a:rPr lang="ru-RU" dirty="0" err="1" smtClean="0">
                <a:solidFill>
                  <a:prstClr val="black"/>
                </a:solidFill>
              </a:rPr>
              <a:t>обладнання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повітряних</a:t>
            </a:r>
            <a:r>
              <a:rPr lang="ru-RU" dirty="0">
                <a:solidFill>
                  <a:prstClr val="black"/>
                </a:solidFill>
              </a:rPr>
              <a:t> суден, </a:t>
            </a:r>
            <a:r>
              <a:rPr lang="ru-RU" dirty="0" err="1">
                <a:solidFill>
                  <a:prstClr val="black"/>
                </a:solidFill>
              </a:rPr>
              <a:t>літальних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апаратів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додаткове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них,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 smtClean="0">
                <a:solidFill>
                  <a:prstClr val="black"/>
                </a:solidFill>
              </a:rPr>
              <a:t> такого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b="1" dirty="0" err="1">
                <a:solidFill>
                  <a:srgbClr val="C00000"/>
                </a:solidFill>
              </a:rPr>
              <a:t>Клас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5 не </a:t>
            </a:r>
            <a:r>
              <a:rPr lang="ru-RU" b="1" dirty="0" err="1">
                <a:solidFill>
                  <a:srgbClr val="C00000"/>
                </a:solidFill>
              </a:rPr>
              <a:t>включає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r>
              <a:rPr lang="ru-RU" dirty="0">
                <a:solidFill>
                  <a:prstClr val="black"/>
                </a:solidFill>
              </a:rPr>
              <a:t>1) майна,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перевозиться [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вантаж</a:t>
            </a:r>
            <a:r>
              <a:rPr lang="ru-RU" dirty="0">
                <a:solidFill>
                  <a:prstClr val="black"/>
                </a:solidFill>
              </a:rPr>
              <a:t>, багаж (</a:t>
            </a:r>
            <a:r>
              <a:rPr lang="ru-RU" dirty="0" err="1">
                <a:solidFill>
                  <a:prstClr val="black"/>
                </a:solidFill>
              </a:rPr>
              <a:t>вантажобагаж</a:t>
            </a:r>
            <a:r>
              <a:rPr lang="ru-RU" dirty="0">
                <a:solidFill>
                  <a:prstClr val="black"/>
                </a:solidFill>
              </a:rPr>
              <a:t>)] за </a:t>
            </a:r>
            <a:r>
              <a:rPr lang="ru-RU" dirty="0" err="1">
                <a:solidFill>
                  <a:prstClr val="black"/>
                </a:solidFill>
              </a:rPr>
              <a:t>класом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7;</a:t>
            </a: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неодержаних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доходів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унаслідок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пошкодження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знищення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втрати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повітряних</a:t>
            </a:r>
            <a:r>
              <a:rPr lang="ru-RU" dirty="0">
                <a:solidFill>
                  <a:prstClr val="black"/>
                </a:solidFill>
              </a:rPr>
              <a:t> суден та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літальних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апаратів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748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344488" y="531827"/>
            <a:ext cx="936104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6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водних</a:t>
            </a:r>
            <a:r>
              <a:rPr lang="ru-RU" b="1" dirty="0">
                <a:solidFill>
                  <a:prstClr val="black"/>
                </a:solidFill>
              </a:rPr>
              <a:t> суден (</a:t>
            </a:r>
            <a:r>
              <a:rPr lang="ru-RU" b="1" dirty="0" err="1">
                <a:solidFill>
                  <a:prstClr val="black"/>
                </a:solidFill>
              </a:rPr>
              <a:t>морських</a:t>
            </a:r>
            <a:r>
              <a:rPr lang="ru-RU" b="1" dirty="0">
                <a:solidFill>
                  <a:prstClr val="black"/>
                </a:solidFill>
              </a:rPr>
              <a:t> суден, суден </a:t>
            </a:r>
            <a:r>
              <a:rPr lang="ru-RU" b="1" dirty="0" err="1">
                <a:solidFill>
                  <a:prstClr val="black"/>
                </a:solidFill>
              </a:rPr>
              <a:t>внутрішнього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плавання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smtClean="0">
                <a:solidFill>
                  <a:prstClr val="black"/>
                </a:solidFill>
              </a:rPr>
              <a:t>та </a:t>
            </a:r>
            <a:r>
              <a:rPr lang="ru-RU" b="1" dirty="0" err="1" smtClean="0">
                <a:solidFill>
                  <a:prstClr val="black"/>
                </a:solidFill>
              </a:rPr>
              <a:t>інших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самохідних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чи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несамохідних</a:t>
            </a:r>
            <a:r>
              <a:rPr lang="ru-RU" b="1" dirty="0">
                <a:solidFill>
                  <a:prstClr val="black"/>
                </a:solidFill>
              </a:rPr>
              <a:t> плавучих </a:t>
            </a:r>
            <a:r>
              <a:rPr lang="ru-RU" b="1" dirty="0" err="1">
                <a:solidFill>
                  <a:prstClr val="black"/>
                </a:solidFill>
              </a:rPr>
              <a:t>споруд</a:t>
            </a:r>
            <a:r>
              <a:rPr lang="ru-RU" b="1" dirty="0">
                <a:solidFill>
                  <a:prstClr val="black"/>
                </a:solidFill>
              </a:rPr>
              <a:t>)”</a:t>
            </a:r>
          </a:p>
          <a:p>
            <a:r>
              <a:rPr lang="ru-RU" b="1" dirty="0" err="1" smtClean="0">
                <a:solidFill>
                  <a:prstClr val="black"/>
                </a:solidFill>
              </a:rPr>
              <a:t>Клас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6 </a:t>
            </a:r>
            <a:r>
              <a:rPr lang="ru-RU" b="1" dirty="0" err="1">
                <a:solidFill>
                  <a:prstClr val="black"/>
                </a:solidFill>
              </a:rPr>
              <a:t>включає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</a:t>
            </a:r>
            <a:r>
              <a:rPr lang="ru-RU" dirty="0">
                <a:solidFill>
                  <a:prstClr val="black"/>
                </a:solidFill>
              </a:rPr>
              <a:t> у межах </a:t>
            </a:r>
            <a:r>
              <a:rPr lang="ru-RU" dirty="0" err="1">
                <a:solidFill>
                  <a:prstClr val="black"/>
                </a:solidFill>
              </a:rPr>
              <a:t>класу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водних</a:t>
            </a:r>
            <a:r>
              <a:rPr lang="ru-RU" dirty="0">
                <a:solidFill>
                  <a:prstClr val="black"/>
                </a:solidFill>
              </a:rPr>
              <a:t> суден.</a:t>
            </a: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6 </a:t>
            </a:r>
            <a:r>
              <a:rPr lang="ru-RU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плату (</a:t>
            </a:r>
            <a:r>
              <a:rPr lang="ru-RU" dirty="0" err="1" smtClean="0">
                <a:solidFill>
                  <a:prstClr val="black"/>
                </a:solidFill>
              </a:rPr>
              <a:t>страхову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та/</a:t>
            </a:r>
            <a:r>
              <a:rPr lang="ru-RU" dirty="0" err="1" smtClean="0">
                <a:solidFill>
                  <a:prstClr val="black"/>
                </a:solidFill>
              </a:rPr>
              <a:t>або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законодавства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шляхом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або</a:t>
            </a:r>
            <a:r>
              <a:rPr lang="ru-RU" dirty="0" smtClean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збитку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понесеного</a:t>
            </a:r>
            <a:r>
              <a:rPr lang="ru-RU" dirty="0">
                <a:solidFill>
                  <a:prstClr val="black"/>
                </a:solidFill>
              </a:rPr>
              <a:t> ним (нею) у </a:t>
            </a:r>
            <a:r>
              <a:rPr lang="ru-RU" dirty="0" err="1">
                <a:solidFill>
                  <a:prstClr val="black"/>
                </a:solidFill>
              </a:rPr>
              <a:t>зв’язку</a:t>
            </a:r>
            <a:r>
              <a:rPr lang="ru-RU" dirty="0">
                <a:solidFill>
                  <a:prstClr val="black"/>
                </a:solidFill>
              </a:rPr>
              <a:t> з </a:t>
            </a:r>
            <a:r>
              <a:rPr lang="ru-RU" dirty="0" err="1">
                <a:solidFill>
                  <a:prstClr val="black"/>
                </a:solidFill>
              </a:rPr>
              <a:t>пошкодженням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знищенням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втратою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застрахованого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водного судна, та,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це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додаткового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до </a:t>
            </a:r>
            <a:r>
              <a:rPr lang="ru-RU" dirty="0" err="1" smtClean="0">
                <a:solidFill>
                  <a:prstClr val="black"/>
                </a:solidFill>
              </a:rPr>
              <a:t>нього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проводиться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 smtClean="0">
                <a:solidFill>
                  <a:prstClr val="black"/>
                </a:solidFill>
              </a:rPr>
              <a:t>), та/</a:t>
            </a:r>
            <a:r>
              <a:rPr lang="ru-RU" dirty="0" err="1" smtClean="0">
                <a:solidFill>
                  <a:prstClr val="black"/>
                </a:solidFill>
              </a:rPr>
              <a:t>або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витратами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загальну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аварію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b="1" dirty="0">
                <a:solidFill>
                  <a:prstClr val="black"/>
                </a:solidFill>
              </a:rPr>
              <a:t>За </a:t>
            </a:r>
            <a:r>
              <a:rPr lang="ru-RU" b="1" dirty="0" err="1">
                <a:solidFill>
                  <a:prstClr val="black"/>
                </a:solidFill>
              </a:rPr>
              <a:t>класом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6 </a:t>
            </a:r>
            <a:r>
              <a:rPr lang="ru-RU" b="1" dirty="0" err="1">
                <a:solidFill>
                  <a:prstClr val="black"/>
                </a:solidFill>
              </a:rPr>
              <a:t>може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здійснюватися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таких </a:t>
            </a:r>
            <a:r>
              <a:rPr lang="ru-RU" b="1" dirty="0" err="1">
                <a:solidFill>
                  <a:prstClr val="black"/>
                </a:solidFill>
              </a:rPr>
              <a:t>об’єктів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морських</a:t>
            </a:r>
            <a:r>
              <a:rPr lang="ru-RU" dirty="0">
                <a:solidFill>
                  <a:prstClr val="black"/>
                </a:solidFill>
              </a:rPr>
              <a:t> суден,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додаткове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них,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такого </a:t>
            </a:r>
            <a:r>
              <a:rPr lang="ru-RU" dirty="0" err="1" smtClean="0">
                <a:solidFill>
                  <a:prstClr val="black"/>
                </a:solidFill>
              </a:rPr>
              <a:t>обладнання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передбачено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2) суден </a:t>
            </a:r>
            <a:r>
              <a:rPr lang="ru-RU" dirty="0" err="1">
                <a:solidFill>
                  <a:prstClr val="black"/>
                </a:solidFill>
              </a:rPr>
              <a:t>внутрішнього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плавання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додаткове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них,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такого </a:t>
            </a:r>
            <a:r>
              <a:rPr lang="ru-RU" dirty="0" err="1" smtClean="0">
                <a:solidFill>
                  <a:prstClr val="black"/>
                </a:solidFill>
              </a:rPr>
              <a:t>обладнання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суден, </a:t>
            </a:r>
            <a:r>
              <a:rPr lang="ru-RU" dirty="0" err="1">
                <a:solidFill>
                  <a:prstClr val="black"/>
                </a:solidFill>
              </a:rPr>
              <a:t>ніж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морські</a:t>
            </a:r>
            <a:r>
              <a:rPr lang="ru-RU" dirty="0">
                <a:solidFill>
                  <a:prstClr val="black"/>
                </a:solidFill>
              </a:rPr>
              <a:t> судна та судна </a:t>
            </a:r>
            <a:r>
              <a:rPr lang="ru-RU" dirty="0" err="1">
                <a:solidFill>
                  <a:prstClr val="black"/>
                </a:solidFill>
              </a:rPr>
              <a:t>внутрішнього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плавання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додаткове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до них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такого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4)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самохідних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несамохідних</a:t>
            </a:r>
            <a:r>
              <a:rPr lang="ru-RU" dirty="0">
                <a:solidFill>
                  <a:prstClr val="black"/>
                </a:solidFill>
              </a:rPr>
              <a:t> плавучих </a:t>
            </a:r>
            <a:r>
              <a:rPr lang="ru-RU" dirty="0" err="1">
                <a:solidFill>
                  <a:prstClr val="black"/>
                </a:solidFill>
              </a:rPr>
              <a:t>споруд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додаткове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до них, </a:t>
            </a:r>
            <a:r>
              <a:rPr lang="ru-RU" dirty="0" err="1" smtClean="0">
                <a:solidFill>
                  <a:prstClr val="black"/>
                </a:solidFill>
              </a:rPr>
              <a:t>якщо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такого </a:t>
            </a:r>
            <a:r>
              <a:rPr lang="ru-RU" dirty="0" err="1">
                <a:solidFill>
                  <a:prstClr val="black"/>
                </a:solidFill>
              </a:rPr>
              <a:t>обладнання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748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277180" y="908720"/>
            <a:ext cx="936104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err="1">
                <a:solidFill>
                  <a:prstClr val="black"/>
                </a:solidFill>
              </a:rPr>
              <a:t>Клас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6 </a:t>
            </a:r>
            <a:r>
              <a:rPr lang="ru-RU" sz="2000" b="1" dirty="0" err="1">
                <a:solidFill>
                  <a:prstClr val="black"/>
                </a:solidFill>
              </a:rPr>
              <a:t>передбачає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можливість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відшкодування</a:t>
            </a:r>
            <a:r>
              <a:rPr lang="ru-RU" sz="2000" b="1" dirty="0">
                <a:solidFill>
                  <a:prstClr val="black"/>
                </a:solidFill>
              </a:rPr>
              <a:t> в </a:t>
            </a:r>
            <a:r>
              <a:rPr lang="ru-RU" sz="2000" b="1" dirty="0" err="1">
                <a:solidFill>
                  <a:prstClr val="black"/>
                </a:solidFill>
              </a:rPr>
              <a:t>разі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настання</a:t>
            </a:r>
            <a:r>
              <a:rPr lang="ru-RU" sz="2000" b="1" dirty="0">
                <a:solidFill>
                  <a:prstClr val="black"/>
                </a:solidFill>
              </a:rPr>
              <a:t> страхового </a:t>
            </a:r>
            <a:r>
              <a:rPr lang="ru-RU" sz="2000" b="1" dirty="0" err="1">
                <a:solidFill>
                  <a:prstClr val="black"/>
                </a:solidFill>
              </a:rPr>
              <a:t>випадку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</a:rPr>
              <a:t>за договором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в межах </a:t>
            </a:r>
            <a:r>
              <a:rPr lang="ru-RU" sz="2000" b="1" dirty="0" err="1">
                <a:solidFill>
                  <a:prstClr val="black"/>
                </a:solidFill>
              </a:rPr>
              <a:t>страхової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суми</a:t>
            </a:r>
            <a:r>
              <a:rPr lang="ru-RU" sz="2000" b="1" dirty="0">
                <a:solidFill>
                  <a:prstClr val="black"/>
                </a:solidFill>
              </a:rPr>
              <a:t> (</a:t>
            </a:r>
            <a:r>
              <a:rPr lang="ru-RU" sz="2000" b="1" dirty="0" err="1">
                <a:solidFill>
                  <a:prstClr val="black"/>
                </a:solidFill>
              </a:rPr>
              <a:t>встановлених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лімітів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</a:rPr>
              <a:t>страховика) </a:t>
            </a:r>
            <a:r>
              <a:rPr lang="ru-RU" sz="2000" b="1" dirty="0" err="1" smtClean="0">
                <a:solidFill>
                  <a:prstClr val="black"/>
                </a:solidFill>
              </a:rPr>
              <a:t>витрат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понесених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sz="2000" b="1" dirty="0">
                <a:solidFill>
                  <a:prstClr val="black"/>
                </a:solidFill>
              </a:rPr>
              <a:t> (</a:t>
            </a:r>
            <a:r>
              <a:rPr lang="ru-RU" sz="2000" b="1" dirty="0" err="1">
                <a:solidFill>
                  <a:prstClr val="black"/>
                </a:solidFill>
              </a:rPr>
              <a:t>іншою</a:t>
            </a:r>
            <a:r>
              <a:rPr lang="ru-RU" sz="2000" b="1" dirty="0">
                <a:solidFill>
                  <a:prstClr val="black"/>
                </a:solidFill>
              </a:rPr>
              <a:t> особою, </a:t>
            </a:r>
            <a:r>
              <a:rPr lang="ru-RU" sz="2000" b="1" dirty="0" err="1">
                <a:solidFill>
                  <a:prstClr val="black"/>
                </a:solidFill>
              </a:rPr>
              <a:t>визначеною</a:t>
            </a:r>
            <a:r>
              <a:rPr lang="ru-RU" sz="2000" b="1" dirty="0">
                <a:solidFill>
                  <a:prstClr val="black"/>
                </a:solidFill>
              </a:rPr>
              <a:t> договором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</a:rPr>
              <a:t>на </a:t>
            </a:r>
            <a:r>
              <a:rPr lang="ru-RU" sz="2000" b="1" dirty="0" err="1" smtClean="0">
                <a:solidFill>
                  <a:prstClr val="black"/>
                </a:solidFill>
              </a:rPr>
              <a:t>підставі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законодавства</a:t>
            </a:r>
            <a:r>
              <a:rPr lang="ru-RU" sz="2000" b="1" dirty="0">
                <a:solidFill>
                  <a:prstClr val="black"/>
                </a:solidFill>
              </a:rPr>
              <a:t>) на </a:t>
            </a:r>
            <a:r>
              <a:rPr lang="ru-RU" sz="2000" b="1" dirty="0" err="1">
                <a:solidFill>
                  <a:prstClr val="black"/>
                </a:solidFill>
              </a:rPr>
              <a:t>судове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чи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позасудове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врегулювання</a:t>
            </a:r>
            <a:r>
              <a:rPr lang="ru-RU" sz="2000" b="1" dirty="0">
                <a:solidFill>
                  <a:prstClr val="black"/>
                </a:solidFill>
              </a:rPr>
              <a:t> спору, </a:t>
            </a:r>
            <a:r>
              <a:rPr lang="ru-RU" sz="2000" b="1" dirty="0" err="1">
                <a:solidFill>
                  <a:prstClr val="black"/>
                </a:solidFill>
              </a:rPr>
              <a:t>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може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виникнути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 smtClean="0">
                <a:solidFill>
                  <a:prstClr val="black"/>
                </a:solidFill>
              </a:rPr>
              <a:t>внаслідок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err="1" smtClean="0">
                <a:solidFill>
                  <a:prstClr val="black"/>
                </a:solidFill>
              </a:rPr>
              <a:t>або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у </a:t>
            </a:r>
            <a:r>
              <a:rPr lang="ru-RU" sz="2000" b="1" dirty="0" err="1">
                <a:solidFill>
                  <a:prstClr val="black"/>
                </a:solidFill>
              </a:rPr>
              <a:t>зв’язку</a:t>
            </a:r>
            <a:r>
              <a:rPr lang="ru-RU" sz="2000" b="1" dirty="0">
                <a:solidFill>
                  <a:prstClr val="black"/>
                </a:solidFill>
              </a:rPr>
              <a:t> з </a:t>
            </a:r>
            <a:r>
              <a:rPr lang="ru-RU" sz="2000" b="1" dirty="0" err="1">
                <a:solidFill>
                  <a:prstClr val="black"/>
                </a:solidFill>
              </a:rPr>
              <a:t>використанням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морського</a:t>
            </a:r>
            <a:r>
              <a:rPr lang="ru-RU" sz="2000" b="1" dirty="0">
                <a:solidFill>
                  <a:prstClr val="black"/>
                </a:solidFill>
              </a:rPr>
              <a:t> судна, </a:t>
            </a:r>
            <a:r>
              <a:rPr lang="ru-RU" sz="2000" b="1" dirty="0" err="1">
                <a:solidFill>
                  <a:prstClr val="black"/>
                </a:solidFill>
              </a:rPr>
              <a:t>застрахованого</a:t>
            </a:r>
            <a:r>
              <a:rPr lang="ru-RU" sz="2000" b="1" dirty="0">
                <a:solidFill>
                  <a:prstClr val="black"/>
                </a:solidFill>
              </a:rPr>
              <a:t> за таким договором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000" b="1" dirty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err="1">
                <a:solidFill>
                  <a:srgbClr val="C00000"/>
                </a:solidFill>
              </a:rPr>
              <a:t>Клас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2000" b="1" dirty="0">
                <a:solidFill>
                  <a:srgbClr val="C00000"/>
                </a:solidFill>
              </a:rPr>
              <a:t> 6 не </a:t>
            </a:r>
            <a:r>
              <a:rPr lang="ru-RU" sz="2000" b="1" dirty="0" err="1">
                <a:solidFill>
                  <a:srgbClr val="C00000"/>
                </a:solidFill>
              </a:rPr>
              <a:t>включає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2000" b="1" dirty="0">
                <a:solidFill>
                  <a:srgbClr val="C00000"/>
                </a:solidFill>
              </a:rPr>
              <a:t>:</a:t>
            </a:r>
          </a:p>
          <a:p>
            <a:r>
              <a:rPr lang="ru-RU" sz="2000" b="1" dirty="0">
                <a:solidFill>
                  <a:prstClr val="black"/>
                </a:solidFill>
              </a:rPr>
              <a:t>1) майна, </a:t>
            </a:r>
            <a:r>
              <a:rPr lang="ru-RU" sz="2000" b="1" dirty="0" err="1">
                <a:solidFill>
                  <a:prstClr val="black"/>
                </a:solidFill>
              </a:rPr>
              <a:t>що</a:t>
            </a:r>
            <a:r>
              <a:rPr lang="ru-RU" sz="2000" b="1" dirty="0">
                <a:solidFill>
                  <a:prstClr val="black"/>
                </a:solidFill>
              </a:rPr>
              <a:t> перевозиться [(</a:t>
            </a:r>
            <a:r>
              <a:rPr lang="ru-RU" sz="2000" b="1" dirty="0" err="1">
                <a:solidFill>
                  <a:prstClr val="black"/>
                </a:solidFill>
              </a:rPr>
              <a:t>уключаючи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вантаж</a:t>
            </a:r>
            <a:r>
              <a:rPr lang="ru-RU" sz="2000" b="1" dirty="0">
                <a:solidFill>
                  <a:prstClr val="black"/>
                </a:solidFill>
              </a:rPr>
              <a:t>, багаж (</a:t>
            </a:r>
            <a:r>
              <a:rPr lang="ru-RU" sz="2000" b="1" dirty="0" err="1">
                <a:solidFill>
                  <a:prstClr val="black"/>
                </a:solidFill>
              </a:rPr>
              <a:t>вантажобагаж</a:t>
            </a:r>
            <a:r>
              <a:rPr lang="ru-RU" sz="2000" b="1" dirty="0">
                <a:solidFill>
                  <a:prstClr val="black"/>
                </a:solidFill>
              </a:rPr>
              <a:t>)] за </a:t>
            </a:r>
            <a:r>
              <a:rPr lang="ru-RU" sz="2000" b="1" dirty="0" err="1">
                <a:solidFill>
                  <a:prstClr val="black"/>
                </a:solidFill>
              </a:rPr>
              <a:t>класом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</a:rPr>
              <a:t>7, </a:t>
            </a:r>
            <a:r>
              <a:rPr lang="ru-RU" sz="2000" b="1" dirty="0" err="1" smtClean="0">
                <a:solidFill>
                  <a:prstClr val="black"/>
                </a:solidFill>
              </a:rPr>
              <a:t>крім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випадку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загальної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аварії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r>
              <a:rPr lang="ru-RU" sz="2000" b="1" dirty="0">
                <a:solidFill>
                  <a:prstClr val="black"/>
                </a:solidFill>
              </a:rPr>
              <a:t>2) </a:t>
            </a:r>
            <a:r>
              <a:rPr lang="ru-RU" sz="2000" b="1" dirty="0" err="1">
                <a:solidFill>
                  <a:prstClr val="black"/>
                </a:solidFill>
              </a:rPr>
              <a:t>неодержаних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доходів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унаслідок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пошкодження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знищення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втрати</a:t>
            </a:r>
            <a:r>
              <a:rPr lang="ru-RU" sz="2000" b="1" dirty="0">
                <a:solidFill>
                  <a:prstClr val="black"/>
                </a:solidFill>
              </a:rPr>
              <a:t> водного судна.</a:t>
            </a:r>
            <a:endParaRPr lang="ru-RU" sz="2000" dirty="0">
              <a:solidFill>
                <a:prstClr val="black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748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344488" y="531827"/>
            <a:ext cx="9361040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7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майна,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перевозиться [</a:t>
            </a:r>
            <a:r>
              <a:rPr lang="ru-RU" b="1" dirty="0" err="1">
                <a:solidFill>
                  <a:prstClr val="black"/>
                </a:solidFill>
              </a:rPr>
              <a:t>включаючи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вантаж</a:t>
            </a:r>
            <a:r>
              <a:rPr lang="ru-RU" b="1" dirty="0">
                <a:solidFill>
                  <a:prstClr val="black"/>
                </a:solidFill>
              </a:rPr>
              <a:t>, багаж</a:t>
            </a:r>
          </a:p>
          <a:p>
            <a:r>
              <a:rPr lang="ru-RU" b="1" dirty="0">
                <a:solidFill>
                  <a:prstClr val="black"/>
                </a:solidFill>
              </a:rPr>
              <a:t>(</a:t>
            </a:r>
            <a:r>
              <a:rPr lang="ru-RU" b="1" dirty="0" err="1">
                <a:solidFill>
                  <a:prstClr val="black"/>
                </a:solidFill>
              </a:rPr>
              <a:t>вантажобагаж</a:t>
            </a:r>
            <a:r>
              <a:rPr lang="ru-RU" b="1" dirty="0">
                <a:solidFill>
                  <a:prstClr val="black"/>
                </a:solidFill>
              </a:rPr>
              <a:t>)]”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7 </a:t>
            </a:r>
            <a:r>
              <a:rPr lang="ru-RU" b="1" dirty="0" err="1">
                <a:solidFill>
                  <a:prstClr val="black"/>
                </a:solidFill>
              </a:rPr>
              <a:t>включає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</a:t>
            </a:r>
            <a:r>
              <a:rPr lang="ru-RU" dirty="0">
                <a:solidFill>
                  <a:prstClr val="black"/>
                </a:solidFill>
              </a:rPr>
              <a:t> у межах </a:t>
            </a:r>
            <a:r>
              <a:rPr lang="ru-RU" dirty="0" err="1">
                <a:solidFill>
                  <a:prstClr val="black"/>
                </a:solidFill>
              </a:rPr>
              <a:t>класу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майна,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перевозиться [</a:t>
            </a:r>
            <a:r>
              <a:rPr lang="ru-RU" dirty="0" err="1" smtClean="0">
                <a:solidFill>
                  <a:prstClr val="black"/>
                </a:solidFill>
              </a:rPr>
              <a:t>уключаючи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вантаж</a:t>
            </a:r>
            <a:r>
              <a:rPr lang="ru-RU" dirty="0">
                <a:solidFill>
                  <a:prstClr val="black"/>
                </a:solidFill>
              </a:rPr>
              <a:t>, багаж (</a:t>
            </a:r>
            <a:r>
              <a:rPr lang="ru-RU" dirty="0" err="1">
                <a:solidFill>
                  <a:prstClr val="black"/>
                </a:solidFill>
              </a:rPr>
              <a:t>вантажобагаж</a:t>
            </a:r>
            <a:r>
              <a:rPr lang="ru-RU" dirty="0">
                <a:solidFill>
                  <a:prstClr val="black"/>
                </a:solidFill>
              </a:rPr>
              <a:t>)], </a:t>
            </a:r>
            <a:r>
              <a:rPr lang="ru-RU" dirty="0" err="1">
                <a:solidFill>
                  <a:prstClr val="black"/>
                </a:solidFill>
              </a:rPr>
              <a:t>незалежно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способу </a:t>
            </a:r>
            <a:r>
              <a:rPr lang="ru-RU" dirty="0" err="1">
                <a:solidFill>
                  <a:prstClr val="black"/>
                </a:solidFill>
              </a:rPr>
              <a:t>транспортування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7 </a:t>
            </a:r>
            <a:r>
              <a:rPr lang="ru-RU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 smtClean="0">
                <a:solidFill>
                  <a:prstClr val="black"/>
                </a:solidFill>
              </a:rPr>
              <a:t> плату </a:t>
            </a:r>
            <a:r>
              <a:rPr lang="ru-RU" dirty="0">
                <a:solidFill>
                  <a:prstClr val="black"/>
                </a:solidFill>
              </a:rPr>
              <a:t>(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та/</a:t>
            </a:r>
            <a:r>
              <a:rPr lang="ru-RU" dirty="0" err="1" smtClean="0">
                <a:solidFill>
                  <a:prstClr val="black"/>
                </a:solidFill>
              </a:rPr>
              <a:t>або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законодавства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шляхом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або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збитку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понесеного</a:t>
            </a:r>
            <a:r>
              <a:rPr lang="ru-RU" dirty="0">
                <a:solidFill>
                  <a:prstClr val="black"/>
                </a:solidFill>
              </a:rPr>
              <a:t> ним (нею) у </a:t>
            </a:r>
            <a:r>
              <a:rPr lang="ru-RU" dirty="0" err="1">
                <a:solidFill>
                  <a:prstClr val="black"/>
                </a:solidFill>
              </a:rPr>
              <a:t>зв’язку</a:t>
            </a:r>
            <a:r>
              <a:rPr lang="ru-RU" dirty="0">
                <a:solidFill>
                  <a:prstClr val="black"/>
                </a:solidFill>
              </a:rPr>
              <a:t> з </a:t>
            </a:r>
            <a:r>
              <a:rPr lang="ru-RU" dirty="0" err="1">
                <a:solidFill>
                  <a:prstClr val="black"/>
                </a:solidFill>
              </a:rPr>
              <a:t>пошкодженням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знищенням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або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втратою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майна,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перевозиться будь-</a:t>
            </a:r>
            <a:r>
              <a:rPr lang="ru-RU" dirty="0" err="1">
                <a:solidFill>
                  <a:prstClr val="black"/>
                </a:solidFill>
              </a:rPr>
              <a:t>якими</a:t>
            </a:r>
            <a:r>
              <a:rPr lang="ru-RU" dirty="0">
                <a:solidFill>
                  <a:prstClr val="black"/>
                </a:solidFill>
              </a:rPr>
              <a:t> видами транспорту, та, 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це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договором 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під</a:t>
            </a:r>
            <a:r>
              <a:rPr lang="ru-RU" dirty="0">
                <a:solidFill>
                  <a:prstClr val="black"/>
                </a:solidFill>
              </a:rPr>
              <a:t> час </a:t>
            </a:r>
            <a:r>
              <a:rPr lang="ru-RU" dirty="0" err="1">
                <a:solidFill>
                  <a:prstClr val="black"/>
                </a:solidFill>
              </a:rPr>
              <a:t>його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зберігання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проводиться 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),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витратами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загальну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аварію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b="1" dirty="0">
                <a:solidFill>
                  <a:prstClr val="black"/>
                </a:solidFill>
              </a:rPr>
              <a:t>За </a:t>
            </a:r>
            <a:r>
              <a:rPr lang="ru-RU" b="1" dirty="0" err="1">
                <a:solidFill>
                  <a:prstClr val="black"/>
                </a:solidFill>
              </a:rPr>
              <a:t>класом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7 </a:t>
            </a:r>
            <a:r>
              <a:rPr lang="ru-RU" b="1" dirty="0" err="1">
                <a:solidFill>
                  <a:prstClr val="black"/>
                </a:solidFill>
              </a:rPr>
              <a:t>здійснюється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майна,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перевозиться [</a:t>
            </a:r>
            <a:r>
              <a:rPr lang="ru-RU" dirty="0" err="1">
                <a:solidFill>
                  <a:prstClr val="black"/>
                </a:solidFill>
              </a:rPr>
              <a:t>включаючи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вантаж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smtClean="0">
                <a:solidFill>
                  <a:prstClr val="black"/>
                </a:solidFill>
              </a:rPr>
              <a:t>багаж (</a:t>
            </a:r>
            <a:r>
              <a:rPr lang="ru-RU" dirty="0" err="1" smtClean="0">
                <a:solidFill>
                  <a:prstClr val="black"/>
                </a:solidFill>
              </a:rPr>
              <a:t>вантажобагаж</a:t>
            </a:r>
            <a:r>
              <a:rPr lang="ru-RU" dirty="0">
                <a:solidFill>
                  <a:prstClr val="black"/>
                </a:solidFill>
              </a:rPr>
              <a:t>)],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контейнерів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призначених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перевезення</a:t>
            </a:r>
            <a:r>
              <a:rPr lang="ru-RU" dirty="0">
                <a:solidFill>
                  <a:prstClr val="black"/>
                </a:solidFill>
              </a:rPr>
              <a:t> такого майна, а </a:t>
            </a:r>
            <a:r>
              <a:rPr lang="ru-RU" dirty="0" err="1">
                <a:solidFill>
                  <a:prstClr val="black"/>
                </a:solidFill>
              </a:rPr>
              <a:t>також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на </a:t>
            </a:r>
            <a:r>
              <a:rPr lang="ru-RU" dirty="0" err="1" smtClean="0">
                <a:solidFill>
                  <a:prstClr val="black"/>
                </a:solidFill>
              </a:rPr>
              <a:t>перевезення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зберігання</a:t>
            </a:r>
            <a:r>
              <a:rPr lang="ru-RU" dirty="0">
                <a:solidFill>
                  <a:prstClr val="black"/>
                </a:solidFill>
              </a:rPr>
              <a:t>, фрахт, </a:t>
            </a:r>
            <a:r>
              <a:rPr lang="ru-RU" dirty="0" err="1">
                <a:solidFill>
                  <a:prstClr val="black"/>
                </a:solidFill>
              </a:rPr>
              <a:t>митні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платежі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які</a:t>
            </a:r>
            <a:r>
              <a:rPr lang="ru-RU" dirty="0">
                <a:solidFill>
                  <a:prstClr val="black"/>
                </a:solidFill>
              </a:rPr>
              <a:t> не </a:t>
            </a:r>
            <a:r>
              <a:rPr lang="ru-RU" dirty="0" err="1">
                <a:solidFill>
                  <a:prstClr val="black"/>
                </a:solidFill>
              </a:rPr>
              <a:t>були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включені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вартість</a:t>
            </a:r>
            <a:r>
              <a:rPr lang="ru-RU" dirty="0">
                <a:solidFill>
                  <a:prstClr val="black"/>
                </a:solidFill>
              </a:rPr>
              <a:t> майна,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перевозиться, </a:t>
            </a:r>
            <a:r>
              <a:rPr lang="ru-RU" dirty="0" err="1" smtClean="0">
                <a:solidFill>
                  <a:prstClr val="black"/>
                </a:solidFill>
              </a:rPr>
              <a:t>якщо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таких </a:t>
            </a:r>
            <a:r>
              <a:rPr lang="ru-RU" dirty="0" err="1">
                <a:solidFill>
                  <a:prstClr val="black"/>
                </a:solidFill>
              </a:rPr>
              <a:t>витрат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dirty="0" err="1">
                <a:solidFill>
                  <a:srgbClr val="C00000"/>
                </a:solidFill>
              </a:rPr>
              <a:t>Клас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страхування</a:t>
            </a:r>
            <a:r>
              <a:rPr lang="ru-RU" dirty="0">
                <a:solidFill>
                  <a:srgbClr val="C00000"/>
                </a:solidFill>
              </a:rPr>
              <a:t> 7 не </a:t>
            </a:r>
            <a:r>
              <a:rPr lang="ru-RU" dirty="0" err="1">
                <a:solidFill>
                  <a:srgbClr val="C00000"/>
                </a:solidFill>
              </a:rPr>
              <a:t>включає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наземних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транспортних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засобів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повітряних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 smtClean="0">
                <a:solidFill>
                  <a:prstClr val="black"/>
                </a:solidFill>
              </a:rPr>
              <a:t>водних</a:t>
            </a:r>
            <a:r>
              <a:rPr lang="ru-RU" dirty="0" smtClean="0">
                <a:solidFill>
                  <a:prstClr val="black"/>
                </a:solidFill>
              </a:rPr>
              <a:t> суден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якими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здійснюється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перевезення</a:t>
            </a:r>
            <a:r>
              <a:rPr lang="ru-RU" dirty="0">
                <a:solidFill>
                  <a:prstClr val="black"/>
                </a:solidFill>
              </a:rPr>
              <a:t> майна [</a:t>
            </a:r>
            <a:r>
              <a:rPr lang="ru-RU" dirty="0" err="1">
                <a:solidFill>
                  <a:prstClr val="black"/>
                </a:solidFill>
              </a:rPr>
              <a:t>включаючи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вантаж</a:t>
            </a:r>
            <a:r>
              <a:rPr lang="ru-RU" dirty="0">
                <a:solidFill>
                  <a:prstClr val="black"/>
                </a:solidFill>
              </a:rPr>
              <a:t>, багаж (</a:t>
            </a:r>
            <a:r>
              <a:rPr lang="ru-RU" dirty="0" err="1">
                <a:solidFill>
                  <a:prstClr val="black"/>
                </a:solidFill>
              </a:rPr>
              <a:t>вантажобагаж</a:t>
            </a:r>
            <a:r>
              <a:rPr lang="ru-RU" dirty="0">
                <a:solidFill>
                  <a:prstClr val="black"/>
                </a:solidFill>
              </a:rPr>
              <a:t>)].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748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344488" y="531827"/>
            <a:ext cx="936104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8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майна </a:t>
            </a:r>
            <a:r>
              <a:rPr lang="ru-RU" b="1" dirty="0" err="1">
                <a:solidFill>
                  <a:prstClr val="black"/>
                </a:solidFill>
              </a:rPr>
              <a:t>від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вогню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небезпечного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впливу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природних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явищ</a:t>
            </a:r>
            <a:r>
              <a:rPr lang="ru-RU" b="1" dirty="0">
                <a:solidFill>
                  <a:prstClr val="black"/>
                </a:solidFill>
              </a:rPr>
              <a:t>”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8 </a:t>
            </a:r>
            <a:r>
              <a:rPr lang="ru-RU" b="1" dirty="0" err="1">
                <a:solidFill>
                  <a:prstClr val="black"/>
                </a:solidFill>
              </a:rPr>
              <a:t>включає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</a:t>
            </a:r>
            <a:r>
              <a:rPr lang="ru-RU" dirty="0">
                <a:solidFill>
                  <a:prstClr val="black"/>
                </a:solidFill>
              </a:rPr>
              <a:t> у межах </a:t>
            </a:r>
            <a:r>
              <a:rPr lang="ru-RU" dirty="0" err="1">
                <a:solidFill>
                  <a:prstClr val="black"/>
                </a:solidFill>
              </a:rPr>
              <a:t>класу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тобто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майна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вогню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та </a:t>
            </a:r>
            <a:r>
              <a:rPr lang="ru-RU" dirty="0" err="1" smtClean="0">
                <a:solidFill>
                  <a:prstClr val="black"/>
                </a:solidFill>
              </a:rPr>
              <a:t>небезпечного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впливу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природних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явищ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8 </a:t>
            </a:r>
            <a:r>
              <a:rPr lang="ru-RU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плату (</a:t>
            </a:r>
            <a:r>
              <a:rPr lang="ru-RU" dirty="0" err="1" smtClean="0">
                <a:solidFill>
                  <a:prstClr val="black"/>
                </a:solidFill>
              </a:rPr>
              <a:t>страхову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та/</a:t>
            </a:r>
            <a:r>
              <a:rPr lang="ru-RU" dirty="0" err="1" smtClean="0">
                <a:solidFill>
                  <a:prstClr val="black"/>
                </a:solidFill>
              </a:rPr>
              <a:t>або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законодавства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шляхом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або</a:t>
            </a:r>
            <a:r>
              <a:rPr lang="ru-RU" dirty="0" smtClean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збитку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понесеного</a:t>
            </a:r>
            <a:r>
              <a:rPr lang="ru-RU" dirty="0">
                <a:solidFill>
                  <a:prstClr val="black"/>
                </a:solidFill>
              </a:rPr>
              <a:t> ним (нею) у </a:t>
            </a:r>
            <a:r>
              <a:rPr lang="ru-RU" dirty="0" err="1">
                <a:solidFill>
                  <a:prstClr val="black"/>
                </a:solidFill>
              </a:rPr>
              <a:t>зв’язку</a:t>
            </a:r>
            <a:r>
              <a:rPr lang="ru-RU" dirty="0">
                <a:solidFill>
                  <a:prstClr val="black"/>
                </a:solidFill>
              </a:rPr>
              <a:t> з </a:t>
            </a:r>
            <a:r>
              <a:rPr lang="ru-RU" dirty="0" err="1">
                <a:solidFill>
                  <a:prstClr val="black"/>
                </a:solidFill>
              </a:rPr>
              <a:t>пошкодженням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знищенням</a:t>
            </a:r>
            <a:r>
              <a:rPr lang="ru-RU" dirty="0" smtClean="0">
                <a:solidFill>
                  <a:prstClr val="black"/>
                </a:solidFill>
              </a:rPr>
              <a:t> (</a:t>
            </a:r>
            <a:r>
              <a:rPr lang="ru-RU" dirty="0" err="1" smtClean="0">
                <a:solidFill>
                  <a:prstClr val="black"/>
                </a:solidFill>
              </a:rPr>
              <a:t>загибеллю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застрахованого</a:t>
            </a:r>
            <a:r>
              <a:rPr lang="ru-RU" dirty="0">
                <a:solidFill>
                  <a:prstClr val="black"/>
                </a:solidFill>
              </a:rPr>
              <a:t> майна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проводиться 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), а </a:t>
            </a:r>
            <a:r>
              <a:rPr lang="ru-RU" dirty="0" err="1">
                <a:solidFill>
                  <a:prstClr val="black"/>
                </a:solidFill>
              </a:rPr>
              <a:t>саме</a:t>
            </a:r>
            <a:r>
              <a:rPr lang="ru-RU" dirty="0">
                <a:solidFill>
                  <a:prstClr val="black"/>
                </a:solidFill>
              </a:rPr>
              <a:t>:</a:t>
            </a: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вогню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пожежі</a:t>
            </a:r>
            <a:r>
              <a:rPr lang="ru-RU" dirty="0">
                <a:solidFill>
                  <a:prstClr val="black"/>
                </a:solidFill>
              </a:rPr>
              <a:t>), 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підпалу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вибуху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природних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явищ</a:t>
            </a:r>
            <a:r>
              <a:rPr lang="ru-RU" dirty="0">
                <a:solidFill>
                  <a:prstClr val="black"/>
                </a:solidFill>
              </a:rPr>
              <a:t> [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бурю, </a:t>
            </a:r>
            <a:r>
              <a:rPr lang="ru-RU" dirty="0" err="1">
                <a:solidFill>
                  <a:prstClr val="black"/>
                </a:solidFill>
              </a:rPr>
              <a:t>просідання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ґрунту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передбачені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метеорологічні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гідрологічні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геофізичні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явища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морозу та граду, </a:t>
            </a:r>
            <a:r>
              <a:rPr lang="ru-RU" dirty="0" err="1">
                <a:solidFill>
                  <a:prstClr val="black"/>
                </a:solidFill>
              </a:rPr>
              <a:t>які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своєю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інтенсивністю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та </a:t>
            </a:r>
            <a:r>
              <a:rPr lang="ru-RU" dirty="0" err="1" smtClean="0">
                <a:solidFill>
                  <a:prstClr val="black"/>
                </a:solidFill>
              </a:rPr>
              <a:t>площею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поширення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можуть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призвести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пошкодження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знищення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загибелі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застрахованого</a:t>
            </a:r>
            <a:r>
              <a:rPr lang="ru-RU" dirty="0">
                <a:solidFill>
                  <a:prstClr val="black"/>
                </a:solidFill>
              </a:rPr>
              <a:t> майна];</a:t>
            </a:r>
          </a:p>
          <a:p>
            <a:r>
              <a:rPr lang="ru-RU" dirty="0">
                <a:solidFill>
                  <a:prstClr val="black"/>
                </a:solidFill>
              </a:rPr>
              <a:t>4) </a:t>
            </a:r>
            <a:r>
              <a:rPr lang="ru-RU" dirty="0" err="1">
                <a:solidFill>
                  <a:prstClr val="black"/>
                </a:solidFill>
              </a:rPr>
              <a:t>ядерної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енергії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748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344488" y="531827"/>
            <a:ext cx="9361040" cy="5616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prstClr val="black"/>
                </a:solidFill>
              </a:rPr>
              <a:t>За </a:t>
            </a:r>
            <a:r>
              <a:rPr lang="ru-RU" b="1" dirty="0" err="1">
                <a:solidFill>
                  <a:prstClr val="black"/>
                </a:solidFill>
              </a:rPr>
              <a:t>класом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8 </a:t>
            </a:r>
            <a:r>
              <a:rPr lang="ru-RU" b="1" dirty="0" err="1">
                <a:solidFill>
                  <a:prstClr val="black"/>
                </a:solidFill>
              </a:rPr>
              <a:t>здійснюється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таких </a:t>
            </a:r>
            <a:r>
              <a:rPr lang="ru-RU" b="1" dirty="0" err="1">
                <a:solidFill>
                  <a:prstClr val="black"/>
                </a:solidFill>
              </a:rPr>
              <a:t>об’єктів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r>
              <a:rPr lang="ru-RU" sz="1700" dirty="0">
                <a:solidFill>
                  <a:prstClr val="black"/>
                </a:solidFill>
              </a:rPr>
              <a:t>1) </a:t>
            </a:r>
            <a:r>
              <a:rPr lang="ru-RU" sz="1700" dirty="0" err="1">
                <a:solidFill>
                  <a:prstClr val="black"/>
                </a:solidFill>
              </a:rPr>
              <a:t>рухомого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нерухомого</a:t>
            </a:r>
            <a:r>
              <a:rPr lang="ru-RU" sz="1700" dirty="0">
                <a:solidFill>
                  <a:prstClr val="black"/>
                </a:solidFill>
              </a:rPr>
              <a:t> та </a:t>
            </a:r>
            <a:r>
              <a:rPr lang="ru-RU" sz="1700" dirty="0" err="1">
                <a:solidFill>
                  <a:prstClr val="black"/>
                </a:solidFill>
              </a:rPr>
              <a:t>іншого</a:t>
            </a:r>
            <a:r>
              <a:rPr lang="ru-RU" sz="1700" dirty="0">
                <a:solidFill>
                  <a:prstClr val="black"/>
                </a:solidFill>
              </a:rPr>
              <a:t> майна [</a:t>
            </a:r>
            <a:r>
              <a:rPr lang="ru-RU" sz="1700" dirty="0" err="1">
                <a:solidFill>
                  <a:prstClr val="black"/>
                </a:solidFill>
              </a:rPr>
              <a:t>уключаючи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страхування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зелених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насаджень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іншого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 smtClean="0">
                <a:solidFill>
                  <a:prstClr val="black"/>
                </a:solidFill>
              </a:rPr>
              <a:t>призначення</a:t>
            </a:r>
            <a:r>
              <a:rPr lang="ru-RU" sz="1700" dirty="0" smtClean="0">
                <a:solidFill>
                  <a:prstClr val="black"/>
                </a:solidFill>
              </a:rPr>
              <a:t>, </a:t>
            </a:r>
            <a:r>
              <a:rPr lang="ru-RU" sz="1700" dirty="0" err="1" smtClean="0">
                <a:solidFill>
                  <a:prstClr val="black"/>
                </a:solidFill>
              </a:rPr>
              <a:t>ніж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сільськогосподарське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транспортних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засобів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які</a:t>
            </a:r>
            <a:r>
              <a:rPr lang="ru-RU" sz="1700" dirty="0">
                <a:solidFill>
                  <a:prstClr val="black"/>
                </a:solidFill>
              </a:rPr>
              <a:t> не </a:t>
            </a:r>
            <a:r>
              <a:rPr lang="ru-RU" sz="1700" dirty="0" err="1">
                <a:solidFill>
                  <a:prstClr val="black"/>
                </a:solidFill>
              </a:rPr>
              <a:t>експлуатуються</a:t>
            </a:r>
            <a:r>
              <a:rPr lang="ru-RU" sz="1700" dirty="0">
                <a:solidFill>
                  <a:prstClr val="black"/>
                </a:solidFill>
              </a:rPr>
              <a:t> за </a:t>
            </a:r>
            <a:r>
              <a:rPr lang="ru-RU" sz="1700" dirty="0" err="1">
                <a:solidFill>
                  <a:prstClr val="black"/>
                </a:solidFill>
              </a:rPr>
              <a:t>призначенням</a:t>
            </a:r>
            <a:r>
              <a:rPr lang="ru-RU" sz="1700" dirty="0">
                <a:solidFill>
                  <a:prstClr val="black"/>
                </a:solidFill>
              </a:rPr>
              <a:t> і </a:t>
            </a:r>
            <a:r>
              <a:rPr lang="ru-RU" sz="1700" dirty="0" err="1">
                <a:solidFill>
                  <a:prstClr val="black"/>
                </a:solidFill>
              </a:rPr>
              <a:t>зберігаються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smtClean="0">
                <a:solidFill>
                  <a:prstClr val="black"/>
                </a:solidFill>
              </a:rPr>
              <a:t>за </a:t>
            </a:r>
            <a:r>
              <a:rPr lang="ru-RU" sz="1700" dirty="0" err="1" smtClean="0">
                <a:solidFill>
                  <a:prstClr val="black"/>
                </a:solidFill>
              </a:rPr>
              <a:t>визначеною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в </a:t>
            </a:r>
            <a:r>
              <a:rPr lang="ru-RU" sz="1700" dirty="0" err="1">
                <a:solidFill>
                  <a:prstClr val="black"/>
                </a:solidFill>
              </a:rPr>
              <a:t>договорі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страхування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адресою</a:t>
            </a:r>
            <a:r>
              <a:rPr lang="ru-RU" sz="1700" dirty="0">
                <a:solidFill>
                  <a:prstClr val="black"/>
                </a:solidFill>
              </a:rPr>
              <a:t> та/</a:t>
            </a:r>
            <a:r>
              <a:rPr lang="ru-RU" sz="1700" dirty="0" err="1">
                <a:solidFill>
                  <a:prstClr val="black"/>
                </a:solidFill>
              </a:rPr>
              <a:t>або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відображені</a:t>
            </a:r>
            <a:r>
              <a:rPr lang="ru-RU" sz="1700" dirty="0">
                <a:solidFill>
                  <a:prstClr val="black"/>
                </a:solidFill>
              </a:rPr>
              <a:t> в </a:t>
            </a:r>
            <a:r>
              <a:rPr lang="ru-RU" sz="1700" dirty="0" err="1">
                <a:solidFill>
                  <a:prstClr val="black"/>
                </a:solidFill>
              </a:rPr>
              <a:t>складі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оборотних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активів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підприємства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smtClean="0">
                <a:solidFill>
                  <a:prstClr val="black"/>
                </a:solidFill>
              </a:rPr>
              <a:t>у </a:t>
            </a:r>
            <a:r>
              <a:rPr lang="ru-RU" sz="1700" dirty="0" err="1" smtClean="0">
                <a:solidFill>
                  <a:prstClr val="black"/>
                </a:solidFill>
              </a:rPr>
              <a:t>звіті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про </a:t>
            </a:r>
            <a:r>
              <a:rPr lang="ru-RU" sz="1700" dirty="0" err="1">
                <a:solidFill>
                  <a:prstClr val="black"/>
                </a:solidFill>
              </a:rPr>
              <a:t>фінансовий</a:t>
            </a:r>
            <a:r>
              <a:rPr lang="ru-RU" sz="1700" dirty="0">
                <a:solidFill>
                  <a:prstClr val="black"/>
                </a:solidFill>
              </a:rPr>
              <a:t> стан (</a:t>
            </a:r>
            <a:r>
              <a:rPr lang="ru-RU" sz="1700" dirty="0" err="1">
                <a:solidFill>
                  <a:prstClr val="black"/>
                </a:solidFill>
              </a:rPr>
              <a:t>балансі</a:t>
            </a:r>
            <a:r>
              <a:rPr lang="ru-RU" sz="1700" dirty="0">
                <a:solidFill>
                  <a:prstClr val="black"/>
                </a:solidFill>
              </a:rPr>
              <a:t>) </a:t>
            </a:r>
            <a:r>
              <a:rPr lang="ru-RU" sz="1700" dirty="0" err="1">
                <a:solidFill>
                  <a:prstClr val="black"/>
                </a:solidFill>
              </a:rPr>
              <a:t>під</a:t>
            </a:r>
            <a:r>
              <a:rPr lang="ru-RU" sz="1700" dirty="0">
                <a:solidFill>
                  <a:prstClr val="black"/>
                </a:solidFill>
              </a:rPr>
              <a:t> час </a:t>
            </a:r>
            <a:r>
              <a:rPr lang="ru-RU" sz="1700" dirty="0" err="1">
                <a:solidFill>
                  <a:prstClr val="black"/>
                </a:solidFill>
              </a:rPr>
              <a:t>їх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зберігання</a:t>
            </a:r>
            <a:r>
              <a:rPr lang="ru-RU" sz="1700" dirty="0">
                <a:solidFill>
                  <a:prstClr val="black"/>
                </a:solidFill>
              </a:rPr>
              <a:t>];</a:t>
            </a:r>
          </a:p>
          <a:p>
            <a:r>
              <a:rPr lang="ru-RU" sz="1700" dirty="0">
                <a:solidFill>
                  <a:prstClr val="black"/>
                </a:solidFill>
              </a:rPr>
              <a:t>2)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сільськогосподарської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продукції</a:t>
            </a:r>
            <a:r>
              <a:rPr lang="ru-RU" sz="1700" dirty="0">
                <a:solidFill>
                  <a:prstClr val="black"/>
                </a:solidFill>
              </a:rPr>
              <a:t> (</a:t>
            </a:r>
            <a:r>
              <a:rPr lang="ru-RU" sz="1700" dirty="0" err="1">
                <a:solidFill>
                  <a:prstClr val="black"/>
                </a:solidFill>
              </a:rPr>
              <a:t>уключаючи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страхування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посівів</a:t>
            </a:r>
            <a:r>
              <a:rPr lang="ru-RU" sz="1700" dirty="0">
                <a:solidFill>
                  <a:prstClr val="black"/>
                </a:solidFill>
              </a:rPr>
              <a:t> та </a:t>
            </a:r>
            <a:r>
              <a:rPr lang="ru-RU" sz="1700" dirty="0" err="1">
                <a:solidFill>
                  <a:prstClr val="black"/>
                </a:solidFill>
              </a:rPr>
              <a:t>врожаю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 smtClean="0">
                <a:solidFill>
                  <a:prstClr val="black"/>
                </a:solidFill>
              </a:rPr>
              <a:t>сільськогосподарських</a:t>
            </a:r>
            <a:r>
              <a:rPr lang="ru-RU" sz="1700" dirty="0" smtClean="0">
                <a:solidFill>
                  <a:prstClr val="black"/>
                </a:solidFill>
              </a:rPr>
              <a:t> культур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багаторічних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насаджень</a:t>
            </a:r>
            <a:r>
              <a:rPr lang="ru-RU" sz="1700" dirty="0">
                <a:solidFill>
                  <a:prstClr val="black"/>
                </a:solidFill>
              </a:rPr>
              <a:t> та/</a:t>
            </a:r>
            <a:r>
              <a:rPr lang="ru-RU" sz="1700" dirty="0" err="1">
                <a:solidFill>
                  <a:prstClr val="black"/>
                </a:solidFill>
              </a:rPr>
              <a:t>або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тварин</a:t>
            </a:r>
            <a:r>
              <a:rPr lang="ru-RU" sz="1700" dirty="0">
                <a:solidFill>
                  <a:prstClr val="black"/>
                </a:solidFill>
              </a:rPr>
              <a:t>);</a:t>
            </a:r>
          </a:p>
          <a:p>
            <a:r>
              <a:rPr lang="ru-RU" sz="1700" dirty="0">
                <a:solidFill>
                  <a:prstClr val="black"/>
                </a:solidFill>
              </a:rPr>
              <a:t>3) </a:t>
            </a:r>
            <a:r>
              <a:rPr lang="ru-RU" sz="1700" dirty="0" err="1">
                <a:solidFill>
                  <a:prstClr val="black"/>
                </a:solidFill>
              </a:rPr>
              <a:t>тварин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іншого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призначення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ніж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сільськогосподарське</a:t>
            </a:r>
            <a:r>
              <a:rPr lang="ru-RU" sz="1700" dirty="0">
                <a:solidFill>
                  <a:prstClr val="black"/>
                </a:solidFill>
              </a:rPr>
              <a:t>, на </a:t>
            </a:r>
            <a:r>
              <a:rPr lang="ru-RU" sz="1700" dirty="0" err="1">
                <a:solidFill>
                  <a:prstClr val="black"/>
                </a:solidFill>
              </a:rPr>
              <a:t>випадок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загибелі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вимушеного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smtClean="0">
                <a:solidFill>
                  <a:prstClr val="black"/>
                </a:solidFill>
              </a:rPr>
              <a:t>забою (</a:t>
            </a:r>
            <a:r>
              <a:rPr lang="ru-RU" sz="1700" dirty="0" err="1" smtClean="0">
                <a:solidFill>
                  <a:prstClr val="black"/>
                </a:solidFill>
              </a:rPr>
              <a:t>знищення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евтаназії</a:t>
            </a:r>
            <a:r>
              <a:rPr lang="ru-RU" sz="1700" dirty="0">
                <a:solidFill>
                  <a:prstClr val="black"/>
                </a:solidFill>
              </a:rPr>
              <a:t>), </a:t>
            </a:r>
            <a:r>
              <a:rPr lang="ru-RU" sz="1700" dirty="0" err="1">
                <a:solidFill>
                  <a:prstClr val="black"/>
                </a:solidFill>
              </a:rPr>
              <a:t>втрати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травматичного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пошкодження</a:t>
            </a:r>
            <a:r>
              <a:rPr lang="ru-RU" sz="1700" dirty="0">
                <a:solidFill>
                  <a:prstClr val="black"/>
                </a:solidFill>
              </a:rPr>
              <a:t> та/</a:t>
            </a:r>
            <a:r>
              <a:rPr lang="ru-RU" sz="1700" dirty="0" err="1">
                <a:solidFill>
                  <a:prstClr val="black"/>
                </a:solidFill>
              </a:rPr>
              <a:t>або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захворювання</a:t>
            </a:r>
            <a:r>
              <a:rPr lang="ru-RU" sz="1700" dirty="0">
                <a:solidFill>
                  <a:prstClr val="black"/>
                </a:solidFill>
              </a:rPr>
              <a:t>.</a:t>
            </a:r>
          </a:p>
          <a:p>
            <a:r>
              <a:rPr lang="ru-RU" sz="1700" b="1" dirty="0" err="1">
                <a:solidFill>
                  <a:prstClr val="black"/>
                </a:solidFill>
              </a:rPr>
              <a:t>Клас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700" b="1" dirty="0">
                <a:solidFill>
                  <a:prstClr val="black"/>
                </a:solidFill>
              </a:rPr>
              <a:t> 8 </a:t>
            </a:r>
            <a:r>
              <a:rPr lang="ru-RU" sz="1700" b="1" dirty="0" err="1">
                <a:solidFill>
                  <a:prstClr val="black"/>
                </a:solidFill>
              </a:rPr>
              <a:t>може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 err="1">
                <a:solidFill>
                  <a:prstClr val="black"/>
                </a:solidFill>
              </a:rPr>
              <a:t>передбачати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 err="1">
                <a:solidFill>
                  <a:prstClr val="black"/>
                </a:solidFill>
              </a:rPr>
              <a:t>сільськогосподарської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 err="1">
                <a:solidFill>
                  <a:prstClr val="black"/>
                </a:solidFill>
              </a:rPr>
              <a:t>продукції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(</a:t>
            </a:r>
            <a:r>
              <a:rPr lang="ru-RU" sz="1700" dirty="0" err="1" smtClean="0">
                <a:solidFill>
                  <a:prstClr val="black"/>
                </a:solidFill>
              </a:rPr>
              <a:t>уключаючи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посівів</a:t>
            </a:r>
            <a:r>
              <a:rPr lang="ru-RU" sz="1700" dirty="0">
                <a:solidFill>
                  <a:prstClr val="black"/>
                </a:solidFill>
              </a:rPr>
              <a:t> та </a:t>
            </a:r>
            <a:r>
              <a:rPr lang="ru-RU" sz="1700" dirty="0" err="1">
                <a:solidFill>
                  <a:prstClr val="black"/>
                </a:solidFill>
              </a:rPr>
              <a:t>врожаю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сільськогосподарських</a:t>
            </a:r>
            <a:r>
              <a:rPr lang="ru-RU" sz="1700" dirty="0">
                <a:solidFill>
                  <a:prstClr val="black"/>
                </a:solidFill>
              </a:rPr>
              <a:t> культур, </a:t>
            </a:r>
            <a:r>
              <a:rPr lang="ru-RU" sz="1700" dirty="0" err="1">
                <a:solidFill>
                  <a:prstClr val="black"/>
                </a:solidFill>
              </a:rPr>
              <a:t>багаторічних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насаджень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smtClean="0">
                <a:solidFill>
                  <a:prstClr val="black"/>
                </a:solidFill>
              </a:rPr>
              <a:t>та/</a:t>
            </a:r>
            <a:r>
              <a:rPr lang="ru-RU" sz="1700" dirty="0" err="1" smtClean="0">
                <a:solidFill>
                  <a:prstClr val="black"/>
                </a:solidFill>
              </a:rPr>
              <a:t>або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 err="1" smtClean="0">
                <a:solidFill>
                  <a:prstClr val="black"/>
                </a:solidFill>
              </a:rPr>
              <a:t>сільськогосподарських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тварин</a:t>
            </a:r>
            <a:r>
              <a:rPr lang="ru-RU" sz="1700" dirty="0">
                <a:solidFill>
                  <a:prstClr val="black"/>
                </a:solidFill>
              </a:rPr>
              <a:t>) </a:t>
            </a:r>
            <a:r>
              <a:rPr lang="ru-RU" sz="1700" dirty="0" err="1">
                <a:solidFill>
                  <a:prstClr val="black"/>
                </a:solidFill>
              </a:rPr>
              <a:t>від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дії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вогню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небезпечного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впливу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природних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явищ</a:t>
            </a:r>
            <a:r>
              <a:rPr lang="ru-RU" sz="1700" dirty="0">
                <a:solidFill>
                  <a:prstClr val="black"/>
                </a:solidFill>
              </a:rPr>
              <a:t> та/</a:t>
            </a:r>
            <a:r>
              <a:rPr lang="ru-RU" sz="1700" dirty="0" err="1">
                <a:solidFill>
                  <a:prstClr val="black"/>
                </a:solidFill>
              </a:rPr>
              <a:t>або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ядерної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 smtClean="0">
                <a:solidFill>
                  <a:prstClr val="black"/>
                </a:solidFill>
              </a:rPr>
              <a:t>енергії</a:t>
            </a:r>
            <a:r>
              <a:rPr lang="ru-RU" sz="1700" dirty="0" smtClean="0">
                <a:solidFill>
                  <a:prstClr val="black"/>
                </a:solidFill>
              </a:rPr>
              <a:t>, </a:t>
            </a:r>
            <a:r>
              <a:rPr lang="ru-RU" sz="1700" dirty="0" err="1" smtClean="0">
                <a:solidFill>
                  <a:prstClr val="black"/>
                </a:solidFill>
              </a:rPr>
              <a:t>що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призвели</a:t>
            </a:r>
            <a:r>
              <a:rPr lang="ru-RU" sz="1700" dirty="0">
                <a:solidFill>
                  <a:prstClr val="black"/>
                </a:solidFill>
              </a:rPr>
              <a:t> до:</a:t>
            </a:r>
          </a:p>
          <a:p>
            <a:r>
              <a:rPr lang="ru-RU" sz="1700" dirty="0">
                <a:solidFill>
                  <a:prstClr val="black"/>
                </a:solidFill>
              </a:rPr>
              <a:t>1) </a:t>
            </a:r>
            <a:r>
              <a:rPr lang="ru-RU" sz="1700" dirty="0" err="1">
                <a:solidFill>
                  <a:prstClr val="black"/>
                </a:solidFill>
              </a:rPr>
              <a:t>загибелі</a:t>
            </a:r>
            <a:r>
              <a:rPr lang="ru-RU" sz="1700" dirty="0">
                <a:solidFill>
                  <a:prstClr val="black"/>
                </a:solidFill>
              </a:rPr>
              <a:t> (</a:t>
            </a:r>
            <a:r>
              <a:rPr lang="ru-RU" sz="1700" dirty="0" err="1">
                <a:solidFill>
                  <a:prstClr val="black"/>
                </a:solidFill>
              </a:rPr>
              <a:t>пошкодження</a:t>
            </a:r>
            <a:r>
              <a:rPr lang="ru-RU" sz="1700" dirty="0">
                <a:solidFill>
                  <a:prstClr val="black"/>
                </a:solidFill>
              </a:rPr>
              <a:t>) </a:t>
            </a:r>
            <a:r>
              <a:rPr lang="ru-RU" sz="1700" dirty="0" err="1">
                <a:solidFill>
                  <a:prstClr val="black"/>
                </a:solidFill>
              </a:rPr>
              <a:t>застрахованих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посівів</a:t>
            </a:r>
            <a:r>
              <a:rPr lang="ru-RU" sz="1700" dirty="0">
                <a:solidFill>
                  <a:prstClr val="black"/>
                </a:solidFill>
              </a:rPr>
              <a:t> (посадок);</a:t>
            </a:r>
          </a:p>
          <a:p>
            <a:r>
              <a:rPr lang="ru-RU" sz="1700" dirty="0">
                <a:solidFill>
                  <a:prstClr val="black"/>
                </a:solidFill>
              </a:rPr>
              <a:t>2) </a:t>
            </a:r>
            <a:r>
              <a:rPr lang="ru-RU" sz="1700" dirty="0" err="1">
                <a:solidFill>
                  <a:prstClr val="black"/>
                </a:solidFill>
              </a:rPr>
              <a:t>загибелі</a:t>
            </a:r>
            <a:r>
              <a:rPr lang="ru-RU" sz="1700" dirty="0">
                <a:solidFill>
                  <a:prstClr val="black"/>
                </a:solidFill>
              </a:rPr>
              <a:t> (недобору, </a:t>
            </a:r>
            <a:r>
              <a:rPr lang="ru-RU" sz="1700" dirty="0" err="1">
                <a:solidFill>
                  <a:prstClr val="black"/>
                </a:solidFill>
              </a:rPr>
              <a:t>недоотримання</a:t>
            </a:r>
            <a:r>
              <a:rPr lang="ru-RU" sz="1700" dirty="0">
                <a:solidFill>
                  <a:prstClr val="black"/>
                </a:solidFill>
              </a:rPr>
              <a:t>) </a:t>
            </a:r>
            <a:r>
              <a:rPr lang="ru-RU" sz="1700" dirty="0" err="1">
                <a:solidFill>
                  <a:prstClr val="black"/>
                </a:solidFill>
              </a:rPr>
              <a:t>застрахованого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врожаю</a:t>
            </a:r>
            <a:r>
              <a:rPr lang="ru-RU" sz="1700" dirty="0">
                <a:solidFill>
                  <a:prstClr val="black"/>
                </a:solidFill>
              </a:rPr>
              <a:t>;</a:t>
            </a:r>
          </a:p>
          <a:p>
            <a:r>
              <a:rPr lang="ru-RU" sz="1700" dirty="0">
                <a:solidFill>
                  <a:prstClr val="black"/>
                </a:solidFill>
              </a:rPr>
              <a:t>3) </a:t>
            </a:r>
            <a:r>
              <a:rPr lang="ru-RU" sz="1700" dirty="0" err="1">
                <a:solidFill>
                  <a:prstClr val="black"/>
                </a:solidFill>
              </a:rPr>
              <a:t>загибелі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вимушеного</a:t>
            </a:r>
            <a:r>
              <a:rPr lang="ru-RU" sz="1700" dirty="0">
                <a:solidFill>
                  <a:prstClr val="black"/>
                </a:solidFill>
              </a:rPr>
              <a:t> забою (</a:t>
            </a:r>
            <a:r>
              <a:rPr lang="ru-RU" sz="1700" dirty="0" err="1">
                <a:solidFill>
                  <a:prstClr val="black"/>
                </a:solidFill>
              </a:rPr>
              <a:t>знищення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евтаназії</a:t>
            </a:r>
            <a:r>
              <a:rPr lang="ru-RU" sz="1700" dirty="0">
                <a:solidFill>
                  <a:prstClr val="black"/>
                </a:solidFill>
              </a:rPr>
              <a:t>), </a:t>
            </a:r>
            <a:r>
              <a:rPr lang="ru-RU" sz="1700" dirty="0" err="1">
                <a:solidFill>
                  <a:prstClr val="black"/>
                </a:solidFill>
              </a:rPr>
              <a:t>втрати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травматичного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пошкодження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smtClean="0">
                <a:solidFill>
                  <a:prstClr val="black"/>
                </a:solidFill>
              </a:rPr>
              <a:t>та/</a:t>
            </a:r>
            <a:r>
              <a:rPr lang="ru-RU" sz="1700" dirty="0" err="1" smtClean="0">
                <a:solidFill>
                  <a:prstClr val="black"/>
                </a:solidFill>
              </a:rPr>
              <a:t>або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 err="1" smtClean="0">
                <a:solidFill>
                  <a:prstClr val="black"/>
                </a:solidFill>
              </a:rPr>
              <a:t>захворювання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застрахованих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тварин</a:t>
            </a:r>
            <a:r>
              <a:rPr lang="ru-RU" sz="1700" dirty="0">
                <a:solidFill>
                  <a:prstClr val="black"/>
                </a:solidFill>
              </a:rPr>
              <a:t>;</a:t>
            </a:r>
          </a:p>
          <a:p>
            <a:r>
              <a:rPr lang="ru-RU" sz="1700" dirty="0">
                <a:solidFill>
                  <a:prstClr val="black"/>
                </a:solidFill>
              </a:rPr>
              <a:t>4) </a:t>
            </a:r>
            <a:r>
              <a:rPr lang="ru-RU" sz="1700" dirty="0" err="1">
                <a:solidFill>
                  <a:prstClr val="black"/>
                </a:solidFill>
              </a:rPr>
              <a:t>недоотримання</a:t>
            </a:r>
            <a:r>
              <a:rPr lang="ru-RU" sz="1700" dirty="0">
                <a:solidFill>
                  <a:prstClr val="black"/>
                </a:solidFill>
              </a:rPr>
              <a:t> (</a:t>
            </a:r>
            <a:r>
              <a:rPr lang="ru-RU" sz="1700" dirty="0" err="1">
                <a:solidFill>
                  <a:prstClr val="black"/>
                </a:solidFill>
              </a:rPr>
              <a:t>втрати</a:t>
            </a:r>
            <a:r>
              <a:rPr lang="ru-RU" sz="1700" dirty="0">
                <a:solidFill>
                  <a:prstClr val="black"/>
                </a:solidFill>
              </a:rPr>
              <a:t>)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сільськогосподарським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товаровиробником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очікуваного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прибутку</a:t>
            </a:r>
            <a:r>
              <a:rPr lang="ru-RU" sz="1700" dirty="0">
                <a:solidFill>
                  <a:prstClr val="black"/>
                </a:solidFill>
              </a:rPr>
              <a:t> (доходу) </a:t>
            </a:r>
            <a:r>
              <a:rPr lang="ru-RU" sz="1700" dirty="0" err="1" smtClean="0">
                <a:solidFill>
                  <a:prstClr val="black"/>
                </a:solidFill>
              </a:rPr>
              <a:t>від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 err="1" smtClean="0">
                <a:solidFill>
                  <a:prstClr val="black"/>
                </a:solidFill>
              </a:rPr>
              <a:t>реалізації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вирощеної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відгодованої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виловленої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зібраної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виготовленої</a:t>
            </a:r>
            <a:r>
              <a:rPr lang="ru-RU" sz="1700" dirty="0">
                <a:solidFill>
                  <a:prstClr val="black"/>
                </a:solidFill>
              </a:rPr>
              <a:t> ним </a:t>
            </a:r>
            <a:r>
              <a:rPr lang="ru-RU" sz="1700" dirty="0" err="1">
                <a:solidFill>
                  <a:prstClr val="black"/>
                </a:solidFill>
              </a:rPr>
              <a:t>первинної</a:t>
            </a:r>
            <a:r>
              <a:rPr lang="ru-RU" sz="1700" dirty="0">
                <a:solidFill>
                  <a:prstClr val="black"/>
                </a:solidFill>
              </a:rPr>
              <a:t> (без </a:t>
            </a:r>
            <a:r>
              <a:rPr lang="ru-RU" sz="1700" dirty="0" err="1" smtClean="0">
                <a:solidFill>
                  <a:prstClr val="black"/>
                </a:solidFill>
              </a:rPr>
              <a:t>вторинного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 err="1" smtClean="0">
                <a:solidFill>
                  <a:prstClr val="black"/>
                </a:solidFill>
              </a:rPr>
              <a:t>оброблення</a:t>
            </a:r>
            <a:r>
              <a:rPr lang="ru-RU" sz="1700" dirty="0" smtClean="0">
                <a:solidFill>
                  <a:prstClr val="black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та </a:t>
            </a:r>
            <a:r>
              <a:rPr lang="ru-RU" sz="1700" dirty="0" err="1">
                <a:solidFill>
                  <a:prstClr val="black"/>
                </a:solidFill>
              </a:rPr>
              <a:t>перероблення</a:t>
            </a:r>
            <a:r>
              <a:rPr lang="ru-RU" sz="1700" dirty="0">
                <a:solidFill>
                  <a:prstClr val="black"/>
                </a:solidFill>
              </a:rPr>
              <a:t>) </a:t>
            </a:r>
            <a:r>
              <a:rPr lang="ru-RU" sz="1700" dirty="0" err="1">
                <a:solidFill>
                  <a:prstClr val="black"/>
                </a:solidFill>
              </a:rPr>
              <a:t>сільськогосподарської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продукції</a:t>
            </a:r>
            <a:r>
              <a:rPr lang="ru-RU" sz="1700" dirty="0">
                <a:solidFill>
                  <a:prstClr val="black"/>
                </a:solidFill>
              </a:rPr>
              <a:t>;</a:t>
            </a:r>
          </a:p>
          <a:p>
            <a:r>
              <a:rPr lang="ru-RU" sz="1700" dirty="0">
                <a:solidFill>
                  <a:prstClr val="black"/>
                </a:solidFill>
              </a:rPr>
              <a:t>5) </a:t>
            </a:r>
            <a:r>
              <a:rPr lang="ru-RU" sz="1700" dirty="0" err="1">
                <a:solidFill>
                  <a:prstClr val="black"/>
                </a:solidFill>
              </a:rPr>
              <a:t>інших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err="1">
                <a:solidFill>
                  <a:prstClr val="black"/>
                </a:solidFill>
              </a:rPr>
              <a:t>подій</a:t>
            </a:r>
            <a:r>
              <a:rPr lang="ru-RU" sz="1700" dirty="0">
                <a:solidFill>
                  <a:prstClr val="black"/>
                </a:solidFill>
              </a:rPr>
              <a:t>, </a:t>
            </a:r>
            <a:r>
              <a:rPr lang="ru-RU" sz="1700" dirty="0" err="1">
                <a:solidFill>
                  <a:prstClr val="black"/>
                </a:solidFill>
              </a:rPr>
              <a:t>передбачених</a:t>
            </a:r>
            <a:r>
              <a:rPr lang="ru-RU" sz="1700" dirty="0">
                <a:solidFill>
                  <a:prstClr val="black"/>
                </a:solidFill>
              </a:rPr>
              <a:t> договором </a:t>
            </a:r>
            <a:r>
              <a:rPr lang="ru-RU" sz="1700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0915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128464" y="531827"/>
            <a:ext cx="9937104" cy="60324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8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майна </a:t>
            </a:r>
            <a:r>
              <a:rPr lang="ru-RU" b="1" dirty="0" err="1">
                <a:solidFill>
                  <a:prstClr val="black"/>
                </a:solidFill>
              </a:rPr>
              <a:t>від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вогню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небезпечного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впливу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природних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явищ</a:t>
            </a:r>
            <a:r>
              <a:rPr lang="ru-RU" b="1" dirty="0">
                <a:solidFill>
                  <a:prstClr val="black"/>
                </a:solidFill>
              </a:rPr>
              <a:t>”</a:t>
            </a:r>
          </a:p>
          <a:p>
            <a:r>
              <a:rPr lang="ru-RU" sz="1600" b="1" dirty="0" err="1" smtClean="0">
                <a:solidFill>
                  <a:prstClr val="black"/>
                </a:solidFill>
              </a:rPr>
              <a:t>Клас</a:t>
            </a:r>
            <a:r>
              <a:rPr lang="ru-RU" sz="1600" b="1" dirty="0" smtClean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8 </a:t>
            </a:r>
            <a:r>
              <a:rPr lang="ru-RU" sz="1600" b="1" dirty="0" err="1">
                <a:solidFill>
                  <a:prstClr val="black"/>
                </a:solidFill>
              </a:rPr>
              <a:t>включає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ризик</a:t>
            </a:r>
            <a:r>
              <a:rPr lang="ru-RU" sz="1600" dirty="0">
                <a:solidFill>
                  <a:prstClr val="black"/>
                </a:solidFill>
              </a:rPr>
              <a:t> у межах </a:t>
            </a:r>
            <a:r>
              <a:rPr lang="ru-RU" sz="1600" dirty="0" err="1">
                <a:solidFill>
                  <a:prstClr val="black"/>
                </a:solidFill>
              </a:rPr>
              <a:t>класу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тобто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майна </a:t>
            </a:r>
            <a:r>
              <a:rPr lang="ru-RU" sz="1600" dirty="0" err="1">
                <a:solidFill>
                  <a:prstClr val="black"/>
                </a:solidFill>
              </a:rPr>
              <a:t>від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вогню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smtClean="0">
                <a:solidFill>
                  <a:prstClr val="black"/>
                </a:solidFill>
              </a:rPr>
              <a:t>та </a:t>
            </a:r>
            <a:r>
              <a:rPr lang="ru-RU" sz="1600" dirty="0" err="1" smtClean="0">
                <a:solidFill>
                  <a:prstClr val="black"/>
                </a:solidFill>
              </a:rPr>
              <a:t>небезпечного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впливу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природних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явищ</a:t>
            </a:r>
            <a:r>
              <a:rPr lang="ru-RU" sz="1600" dirty="0">
                <a:solidFill>
                  <a:prstClr val="black"/>
                </a:solidFill>
              </a:rPr>
              <a:t>.</a:t>
            </a:r>
          </a:p>
          <a:p>
            <a:r>
              <a:rPr lang="ru-RU" sz="1600" b="1" dirty="0" err="1">
                <a:solidFill>
                  <a:prstClr val="black"/>
                </a:solidFill>
              </a:rPr>
              <a:t>Клас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8 </a:t>
            </a:r>
            <a:r>
              <a:rPr lang="ru-RU" sz="1600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обов’язком</a:t>
            </a:r>
            <a:r>
              <a:rPr lang="ru-RU" sz="1600" dirty="0">
                <a:solidFill>
                  <a:prstClr val="black"/>
                </a:solidFill>
              </a:rPr>
              <a:t> страховика за </a:t>
            </a:r>
            <a:r>
              <a:rPr lang="ru-RU" sz="1600" dirty="0" err="1">
                <a:solidFill>
                  <a:prstClr val="black"/>
                </a:solidFill>
              </a:rPr>
              <a:t>визначену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smtClean="0">
                <a:solidFill>
                  <a:prstClr val="black"/>
                </a:solidFill>
              </a:rPr>
              <a:t>плату (</a:t>
            </a:r>
            <a:r>
              <a:rPr lang="ru-RU" sz="1600" dirty="0" err="1" smtClean="0">
                <a:solidFill>
                  <a:prstClr val="black"/>
                </a:solidFill>
              </a:rPr>
              <a:t>страхову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премію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здійснити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страхову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виплату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відповідно</a:t>
            </a:r>
            <a:r>
              <a:rPr lang="ru-RU" sz="1600" dirty="0">
                <a:solidFill>
                  <a:prstClr val="black"/>
                </a:solidFill>
              </a:rPr>
              <a:t> до умов договору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smtClean="0">
                <a:solidFill>
                  <a:prstClr val="black"/>
                </a:solidFill>
              </a:rPr>
              <a:t>та/</a:t>
            </a:r>
            <a:r>
              <a:rPr lang="ru-RU" sz="1600" dirty="0" err="1" smtClean="0">
                <a:solidFill>
                  <a:prstClr val="black"/>
                </a:solidFill>
              </a:rPr>
              <a:t>або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законодавства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>
                <a:solidFill>
                  <a:prstClr val="black"/>
                </a:solidFill>
              </a:rPr>
              <a:t>шляхом </a:t>
            </a:r>
            <a:r>
              <a:rPr lang="ru-RU" sz="1600" dirty="0" err="1">
                <a:solidFill>
                  <a:prstClr val="black"/>
                </a:solidFill>
              </a:rPr>
              <a:t>відшкодування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страхувальнику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іншій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особі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визначеній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або</a:t>
            </a:r>
            <a:r>
              <a:rPr lang="ru-RU" sz="1600" dirty="0" smtClean="0">
                <a:solidFill>
                  <a:prstClr val="black"/>
                </a:solidFill>
              </a:rPr>
              <a:t> на </a:t>
            </a:r>
            <a:r>
              <a:rPr lang="ru-RU" sz="1600" dirty="0" err="1">
                <a:solidFill>
                  <a:prstClr val="black"/>
                </a:solidFill>
              </a:rPr>
              <a:t>підставі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законодавства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збитку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понесеного</a:t>
            </a:r>
            <a:r>
              <a:rPr lang="ru-RU" sz="1600" dirty="0">
                <a:solidFill>
                  <a:prstClr val="black"/>
                </a:solidFill>
              </a:rPr>
              <a:t> ним (нею) у </a:t>
            </a:r>
            <a:r>
              <a:rPr lang="ru-RU" sz="1600" dirty="0" err="1">
                <a:solidFill>
                  <a:prstClr val="black"/>
                </a:solidFill>
              </a:rPr>
              <a:t>зв’язку</a:t>
            </a:r>
            <a:r>
              <a:rPr lang="ru-RU" sz="1600" dirty="0">
                <a:solidFill>
                  <a:prstClr val="black"/>
                </a:solidFill>
              </a:rPr>
              <a:t> з </a:t>
            </a:r>
            <a:r>
              <a:rPr lang="ru-RU" sz="1600" dirty="0" err="1">
                <a:solidFill>
                  <a:prstClr val="black"/>
                </a:solidFill>
              </a:rPr>
              <a:t>пошкодженням</a:t>
            </a:r>
            <a:r>
              <a:rPr lang="ru-RU" sz="1600" dirty="0">
                <a:solidFill>
                  <a:prstClr val="black"/>
                </a:solidFill>
              </a:rPr>
              <a:t>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знищенням</a:t>
            </a:r>
            <a:r>
              <a:rPr lang="ru-RU" sz="1600" dirty="0" smtClean="0">
                <a:solidFill>
                  <a:prstClr val="black"/>
                </a:solidFill>
              </a:rPr>
              <a:t> (</a:t>
            </a:r>
            <a:r>
              <a:rPr lang="ru-RU" sz="1600" dirty="0" err="1" smtClean="0">
                <a:solidFill>
                  <a:prstClr val="black"/>
                </a:solidFill>
              </a:rPr>
              <a:t>загибеллю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застрахованого</a:t>
            </a:r>
            <a:r>
              <a:rPr lang="ru-RU" sz="1600" dirty="0">
                <a:solidFill>
                  <a:prstClr val="black"/>
                </a:solidFill>
              </a:rPr>
              <a:t> майна </a:t>
            </a:r>
            <a:r>
              <a:rPr lang="ru-RU" sz="1600" dirty="0" err="1">
                <a:solidFill>
                  <a:prstClr val="black"/>
                </a:solidFill>
              </a:rPr>
              <a:t>внаслідок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настання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події</a:t>
            </a:r>
            <a:r>
              <a:rPr lang="ru-RU" sz="1600" dirty="0">
                <a:solidFill>
                  <a:prstClr val="black"/>
                </a:solidFill>
              </a:rPr>
              <a:t>, на </a:t>
            </a:r>
            <a:r>
              <a:rPr lang="ru-RU" sz="1600" dirty="0" err="1">
                <a:solidFill>
                  <a:prstClr val="black"/>
                </a:solidFill>
              </a:rPr>
              <a:t>випадок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виникнення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якої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smtClean="0">
                <a:solidFill>
                  <a:prstClr val="black"/>
                </a:solidFill>
              </a:rPr>
              <a:t>проводиться </a:t>
            </a:r>
            <a:r>
              <a:rPr lang="ru-RU" sz="1600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>
                <a:solidFill>
                  <a:prstClr val="black"/>
                </a:solidFill>
              </a:rPr>
              <a:t>(страхового </a:t>
            </a:r>
            <a:r>
              <a:rPr lang="ru-RU" sz="1600" dirty="0" err="1">
                <a:solidFill>
                  <a:prstClr val="black"/>
                </a:solidFill>
              </a:rPr>
              <a:t>ризику</a:t>
            </a:r>
            <a:r>
              <a:rPr lang="ru-RU" sz="1600" dirty="0">
                <a:solidFill>
                  <a:prstClr val="black"/>
                </a:solidFill>
              </a:rPr>
              <a:t>), а </a:t>
            </a:r>
            <a:r>
              <a:rPr lang="ru-RU" sz="1600" dirty="0" err="1">
                <a:solidFill>
                  <a:prstClr val="black"/>
                </a:solidFill>
              </a:rPr>
              <a:t>саме</a:t>
            </a:r>
            <a:r>
              <a:rPr lang="ru-RU" sz="1600" dirty="0">
                <a:solidFill>
                  <a:prstClr val="black"/>
                </a:solidFill>
              </a:rPr>
              <a:t>:</a:t>
            </a:r>
          </a:p>
          <a:p>
            <a:r>
              <a:rPr lang="ru-RU" sz="1600" dirty="0">
                <a:solidFill>
                  <a:prstClr val="black"/>
                </a:solidFill>
              </a:rPr>
              <a:t>1) </a:t>
            </a:r>
            <a:r>
              <a:rPr lang="ru-RU" sz="1600" dirty="0" err="1">
                <a:solidFill>
                  <a:prstClr val="black"/>
                </a:solidFill>
              </a:rPr>
              <a:t>вогню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пожежі</a:t>
            </a:r>
            <a:r>
              <a:rPr lang="ru-RU" sz="1600" dirty="0">
                <a:solidFill>
                  <a:prstClr val="black"/>
                </a:solidFill>
              </a:rPr>
              <a:t>), </a:t>
            </a:r>
            <a:r>
              <a:rPr lang="ru-RU" sz="1600" dirty="0" err="1">
                <a:solidFill>
                  <a:prstClr val="black"/>
                </a:solidFill>
              </a:rPr>
              <a:t>крім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підпалу</a:t>
            </a:r>
            <a:r>
              <a:rPr lang="ru-RU" sz="1600" dirty="0">
                <a:solidFill>
                  <a:prstClr val="black"/>
                </a:solidFill>
              </a:rPr>
              <a:t>;</a:t>
            </a:r>
          </a:p>
          <a:p>
            <a:r>
              <a:rPr lang="ru-RU" sz="1600" dirty="0">
                <a:solidFill>
                  <a:prstClr val="black"/>
                </a:solidFill>
              </a:rPr>
              <a:t>2) </a:t>
            </a:r>
            <a:r>
              <a:rPr lang="ru-RU" sz="1600" dirty="0" err="1">
                <a:solidFill>
                  <a:prstClr val="black"/>
                </a:solidFill>
              </a:rPr>
              <a:t>вибуху</a:t>
            </a:r>
            <a:r>
              <a:rPr lang="ru-RU" sz="1600" dirty="0">
                <a:solidFill>
                  <a:prstClr val="black"/>
                </a:solidFill>
              </a:rPr>
              <a:t>;</a:t>
            </a:r>
          </a:p>
          <a:p>
            <a:r>
              <a:rPr lang="ru-RU" sz="1600" dirty="0">
                <a:solidFill>
                  <a:prstClr val="black"/>
                </a:solidFill>
              </a:rPr>
              <a:t>3) </a:t>
            </a:r>
            <a:r>
              <a:rPr lang="ru-RU" sz="1600" dirty="0" err="1">
                <a:solidFill>
                  <a:prstClr val="black"/>
                </a:solidFill>
              </a:rPr>
              <a:t>природних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явищ</a:t>
            </a:r>
            <a:r>
              <a:rPr lang="ru-RU" sz="1600" dirty="0">
                <a:solidFill>
                  <a:prstClr val="black"/>
                </a:solidFill>
              </a:rPr>
              <a:t> [</a:t>
            </a:r>
            <a:r>
              <a:rPr lang="ru-RU" sz="1600" dirty="0" err="1">
                <a:solidFill>
                  <a:prstClr val="black"/>
                </a:solidFill>
              </a:rPr>
              <a:t>уключаючи</a:t>
            </a:r>
            <a:r>
              <a:rPr lang="ru-RU" sz="1600" dirty="0">
                <a:solidFill>
                  <a:prstClr val="black"/>
                </a:solidFill>
              </a:rPr>
              <a:t> бурю, </a:t>
            </a:r>
            <a:r>
              <a:rPr lang="ru-RU" sz="1600" dirty="0" err="1">
                <a:solidFill>
                  <a:prstClr val="black"/>
                </a:solidFill>
              </a:rPr>
              <a:t>просідання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ґрунту</a:t>
            </a:r>
            <a:r>
              <a:rPr lang="ru-RU" sz="1600" dirty="0">
                <a:solidFill>
                  <a:prstClr val="black"/>
                </a:solidFill>
              </a:rPr>
              <a:t>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інші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передбачені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метеорологічні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гідрологічні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геофізичні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явища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крім</a:t>
            </a:r>
            <a:r>
              <a:rPr lang="ru-RU" sz="1600" dirty="0">
                <a:solidFill>
                  <a:prstClr val="black"/>
                </a:solidFill>
              </a:rPr>
              <a:t> морозу та граду, </a:t>
            </a:r>
            <a:r>
              <a:rPr lang="ru-RU" sz="1600" dirty="0" err="1">
                <a:solidFill>
                  <a:prstClr val="black"/>
                </a:solidFill>
              </a:rPr>
              <a:t>які</a:t>
            </a:r>
            <a:r>
              <a:rPr lang="ru-RU" sz="1600" dirty="0">
                <a:solidFill>
                  <a:prstClr val="black"/>
                </a:solidFill>
              </a:rPr>
              <a:t> за </a:t>
            </a:r>
            <a:r>
              <a:rPr lang="ru-RU" sz="1600" dirty="0" err="1">
                <a:solidFill>
                  <a:prstClr val="black"/>
                </a:solidFill>
              </a:rPr>
              <a:t>своєю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інтенсивністю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smtClean="0">
                <a:solidFill>
                  <a:prstClr val="black"/>
                </a:solidFill>
              </a:rPr>
              <a:t>та </a:t>
            </a:r>
            <a:r>
              <a:rPr lang="ru-RU" sz="1600" dirty="0" err="1" smtClean="0">
                <a:solidFill>
                  <a:prstClr val="black"/>
                </a:solidFill>
              </a:rPr>
              <a:t>площею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поширення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можуть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призвести</a:t>
            </a:r>
            <a:r>
              <a:rPr lang="ru-RU" sz="1600" dirty="0">
                <a:solidFill>
                  <a:prstClr val="black"/>
                </a:solidFill>
              </a:rPr>
              <a:t> до </a:t>
            </a:r>
            <a:r>
              <a:rPr lang="ru-RU" sz="1600" dirty="0" err="1">
                <a:solidFill>
                  <a:prstClr val="black"/>
                </a:solidFill>
              </a:rPr>
              <a:t>пошкодження</a:t>
            </a:r>
            <a:r>
              <a:rPr lang="ru-RU" sz="1600" dirty="0">
                <a:solidFill>
                  <a:prstClr val="black"/>
                </a:solidFill>
              </a:rPr>
              <a:t>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знищення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загибелі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застрахованого</a:t>
            </a:r>
            <a:r>
              <a:rPr lang="ru-RU" sz="1600" dirty="0">
                <a:solidFill>
                  <a:prstClr val="black"/>
                </a:solidFill>
              </a:rPr>
              <a:t> майна];</a:t>
            </a:r>
          </a:p>
          <a:p>
            <a:r>
              <a:rPr lang="ru-RU" sz="1600" dirty="0">
                <a:solidFill>
                  <a:prstClr val="black"/>
                </a:solidFill>
              </a:rPr>
              <a:t>4) </a:t>
            </a:r>
            <a:r>
              <a:rPr lang="ru-RU" sz="1600" dirty="0" err="1">
                <a:solidFill>
                  <a:prstClr val="black"/>
                </a:solidFill>
              </a:rPr>
              <a:t>ядерної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енергії</a:t>
            </a:r>
            <a:r>
              <a:rPr lang="ru-RU" sz="1600" dirty="0" smtClean="0">
                <a:solidFill>
                  <a:prstClr val="black"/>
                </a:solidFill>
              </a:rPr>
              <a:t>.</a:t>
            </a:r>
          </a:p>
          <a:p>
            <a:r>
              <a:rPr lang="ru-RU" sz="1600" b="1" dirty="0" err="1">
                <a:solidFill>
                  <a:srgbClr val="C00000"/>
                </a:solidFill>
              </a:rPr>
              <a:t>Клас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1600" b="1" dirty="0">
                <a:solidFill>
                  <a:srgbClr val="C00000"/>
                </a:solidFill>
              </a:rPr>
              <a:t> 8 не </a:t>
            </a:r>
            <a:r>
              <a:rPr lang="ru-RU" sz="1600" b="1" dirty="0" err="1">
                <a:solidFill>
                  <a:srgbClr val="C00000"/>
                </a:solidFill>
              </a:rPr>
              <a:t>включає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1600" b="1" dirty="0">
                <a:solidFill>
                  <a:srgbClr val="C00000"/>
                </a:solidFill>
              </a:rPr>
              <a:t>:</a:t>
            </a:r>
          </a:p>
          <a:p>
            <a:r>
              <a:rPr lang="ru-RU" sz="1600" dirty="0">
                <a:solidFill>
                  <a:prstClr val="black"/>
                </a:solidFill>
              </a:rPr>
              <a:t>1) </a:t>
            </a:r>
            <a:r>
              <a:rPr lang="ru-RU" sz="1600" dirty="0" err="1">
                <a:solidFill>
                  <a:prstClr val="black"/>
                </a:solidFill>
              </a:rPr>
              <a:t>наземних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транспортних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засобів</a:t>
            </a:r>
            <a:r>
              <a:rPr lang="ru-RU" sz="1600" dirty="0">
                <a:solidFill>
                  <a:prstClr val="black"/>
                </a:solidFill>
              </a:rPr>
              <a:t> за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3;</a:t>
            </a:r>
          </a:p>
          <a:p>
            <a:r>
              <a:rPr lang="ru-RU" sz="1600" dirty="0">
                <a:solidFill>
                  <a:prstClr val="black"/>
                </a:solidFill>
              </a:rPr>
              <a:t>2) </a:t>
            </a:r>
            <a:r>
              <a:rPr lang="ru-RU" sz="1600" dirty="0" err="1">
                <a:solidFill>
                  <a:prstClr val="black"/>
                </a:solidFill>
              </a:rPr>
              <a:t>залізничного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рухомого</a:t>
            </a:r>
            <a:r>
              <a:rPr lang="ru-RU" sz="1600" dirty="0">
                <a:solidFill>
                  <a:prstClr val="black"/>
                </a:solidFill>
              </a:rPr>
              <a:t> складу за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4;</a:t>
            </a:r>
          </a:p>
          <a:p>
            <a:r>
              <a:rPr lang="ru-RU" sz="1600" dirty="0">
                <a:solidFill>
                  <a:prstClr val="black"/>
                </a:solidFill>
              </a:rPr>
              <a:t>3) </a:t>
            </a:r>
            <a:r>
              <a:rPr lang="ru-RU" sz="1600" dirty="0" err="1">
                <a:solidFill>
                  <a:prstClr val="black"/>
                </a:solidFill>
              </a:rPr>
              <a:t>повітряних</a:t>
            </a:r>
            <a:r>
              <a:rPr lang="ru-RU" sz="1600" dirty="0">
                <a:solidFill>
                  <a:prstClr val="black"/>
                </a:solidFill>
              </a:rPr>
              <a:t> суден за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5;</a:t>
            </a:r>
          </a:p>
          <a:p>
            <a:r>
              <a:rPr lang="ru-RU" sz="1600" dirty="0">
                <a:solidFill>
                  <a:prstClr val="black"/>
                </a:solidFill>
              </a:rPr>
              <a:t>4) </a:t>
            </a:r>
            <a:r>
              <a:rPr lang="ru-RU" sz="1600" dirty="0" err="1">
                <a:solidFill>
                  <a:prstClr val="black"/>
                </a:solidFill>
              </a:rPr>
              <a:t>водних</a:t>
            </a:r>
            <a:r>
              <a:rPr lang="ru-RU" sz="1600" dirty="0">
                <a:solidFill>
                  <a:prstClr val="black"/>
                </a:solidFill>
              </a:rPr>
              <a:t> суден за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6;</a:t>
            </a:r>
          </a:p>
          <a:p>
            <a:r>
              <a:rPr lang="ru-RU" sz="1600" dirty="0">
                <a:solidFill>
                  <a:prstClr val="black"/>
                </a:solidFill>
              </a:rPr>
              <a:t>5) майна,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перевозиться [</a:t>
            </a:r>
            <a:r>
              <a:rPr lang="ru-RU" sz="1600" dirty="0" err="1">
                <a:solidFill>
                  <a:prstClr val="black"/>
                </a:solidFill>
              </a:rPr>
              <a:t>включаючи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вантаж</a:t>
            </a:r>
            <a:r>
              <a:rPr lang="ru-RU" sz="1600" dirty="0">
                <a:solidFill>
                  <a:prstClr val="black"/>
                </a:solidFill>
              </a:rPr>
              <a:t>, багаж (</a:t>
            </a:r>
            <a:r>
              <a:rPr lang="ru-RU" sz="1600" dirty="0" err="1">
                <a:solidFill>
                  <a:prstClr val="black"/>
                </a:solidFill>
              </a:rPr>
              <a:t>вантажобагаж</a:t>
            </a:r>
            <a:r>
              <a:rPr lang="ru-RU" sz="1600" dirty="0">
                <a:solidFill>
                  <a:prstClr val="black"/>
                </a:solidFill>
              </a:rPr>
              <a:t>)] за </a:t>
            </a:r>
            <a:r>
              <a:rPr lang="ru-RU" sz="1600" dirty="0" err="1" smtClean="0">
                <a:solidFill>
                  <a:prstClr val="black"/>
                </a:solidFill>
              </a:rPr>
              <a:t>класом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>
                <a:solidFill>
                  <a:prstClr val="black"/>
                </a:solidFill>
              </a:rPr>
              <a:t>7;</a:t>
            </a:r>
          </a:p>
          <a:p>
            <a:r>
              <a:rPr lang="ru-RU" sz="1600" dirty="0">
                <a:solidFill>
                  <a:prstClr val="black"/>
                </a:solidFill>
              </a:rPr>
              <a:t>6) на </a:t>
            </a:r>
            <a:r>
              <a:rPr lang="ru-RU" sz="1600" dirty="0" err="1">
                <a:solidFill>
                  <a:prstClr val="black"/>
                </a:solidFill>
              </a:rPr>
              <a:t>випадок</a:t>
            </a:r>
            <a:r>
              <a:rPr lang="ru-RU" sz="1600" dirty="0">
                <a:solidFill>
                  <a:prstClr val="black"/>
                </a:solidFill>
              </a:rPr>
              <a:t> перерви в </a:t>
            </a:r>
            <a:r>
              <a:rPr lang="ru-RU" sz="1600" dirty="0" err="1">
                <a:solidFill>
                  <a:prstClr val="black"/>
                </a:solidFill>
              </a:rPr>
              <a:t>господарській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діяльності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недоотримання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втрати</a:t>
            </a:r>
            <a:r>
              <a:rPr lang="ru-RU" sz="1600" dirty="0">
                <a:solidFill>
                  <a:prstClr val="black"/>
                </a:solidFill>
              </a:rPr>
              <a:t> доходу, </a:t>
            </a:r>
            <a:r>
              <a:rPr lang="ru-RU" sz="1600" dirty="0" err="1" smtClean="0">
                <a:solidFill>
                  <a:prstClr val="black"/>
                </a:solidFill>
              </a:rPr>
              <a:t>крім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 smtClean="0">
                <a:solidFill>
                  <a:prstClr val="black"/>
                </a:solidFill>
              </a:rPr>
              <a:t>очікуваного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прибутку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smtClean="0">
                <a:solidFill>
                  <a:prstClr val="black"/>
                </a:solidFill>
              </a:rPr>
              <a:t>доходу);</a:t>
            </a:r>
            <a:endParaRPr lang="ru-RU" sz="1600" dirty="0">
              <a:solidFill>
                <a:prstClr val="black"/>
              </a:solidFill>
            </a:endParaRPr>
          </a:p>
          <a:p>
            <a:r>
              <a:rPr lang="ru-RU" sz="1600" dirty="0">
                <a:solidFill>
                  <a:prstClr val="black"/>
                </a:solidFill>
              </a:rPr>
              <a:t>7) майна </a:t>
            </a:r>
            <a:r>
              <a:rPr lang="ru-RU" sz="1600" dirty="0" err="1">
                <a:solidFill>
                  <a:prstClr val="black"/>
                </a:solidFill>
              </a:rPr>
              <a:t>від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ризиків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передбачених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9.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091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Ліцензування діяльності із страхування</a:t>
            </a:r>
            <a:endParaRPr lang="uk-UA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DF61898C-CE2E-4A20-B963-02BE8DD533FB}"/>
              </a:ext>
            </a:extLst>
          </p:cNvPr>
          <p:cNvSpPr txBox="1"/>
          <p:nvPr/>
        </p:nvSpPr>
        <p:spPr>
          <a:xfrm>
            <a:off x="488504" y="586638"/>
            <a:ext cx="89289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b="1" i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Юридична </a:t>
            </a: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особа набуває статусу страховика і право на здійснення діяльності із страхування </a:t>
            </a:r>
            <a:r>
              <a:rPr lang="uk-UA" sz="1800" b="1" i="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виключно</a:t>
            </a: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після отримання ліцензії на здійснення діяльності із страхування (далі - ліцензія), яка видається Регулятором.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1CAC03F9-0AB6-4B75-9E7D-042FA69DC1B1}"/>
              </a:ext>
            </a:extLst>
          </p:cNvPr>
          <p:cNvSpPr txBox="1"/>
          <p:nvPr/>
        </p:nvSpPr>
        <p:spPr>
          <a:xfrm>
            <a:off x="488504" y="1700808"/>
            <a:ext cx="724209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Ліцензія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бути видана на </a:t>
            </a:r>
            <a:r>
              <a:rPr lang="ru-RU" b="1" dirty="0" err="1">
                <a:solidFill>
                  <a:srgbClr val="FF0000"/>
                </a:solidFill>
              </a:rPr>
              <a:t>здійснення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діяльності</a:t>
            </a:r>
            <a:r>
              <a:rPr lang="ru-RU" b="1" dirty="0">
                <a:solidFill>
                  <a:srgbClr val="FF0000"/>
                </a:solidFill>
              </a:rPr>
              <a:t> з: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Прямого страхування </a:t>
            </a:r>
            <a:r>
              <a:rPr lang="ru-RU" dirty="0" err="1"/>
              <a:t>життя</a:t>
            </a:r>
            <a:r>
              <a:rPr lang="ru-RU" dirty="0"/>
              <a:t> за </a:t>
            </a:r>
            <a:r>
              <a:rPr lang="ru-RU" dirty="0" err="1"/>
              <a:t>обраними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Прямого страхування, </a:t>
            </a:r>
            <a:r>
              <a:rPr lang="ru-RU" dirty="0" err="1"/>
              <a:t>іншого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страхування </a:t>
            </a:r>
            <a:r>
              <a:rPr lang="ru-RU" dirty="0" err="1"/>
              <a:t>життя</a:t>
            </a:r>
            <a:r>
              <a:rPr lang="ru-RU" dirty="0"/>
              <a:t>, за </a:t>
            </a:r>
            <a:r>
              <a:rPr lang="ru-RU" dirty="0" err="1"/>
              <a:t>обраними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err="1"/>
              <a:t>Вхідного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 за </a:t>
            </a:r>
            <a:r>
              <a:rPr lang="ru-RU" dirty="0" err="1"/>
              <a:t>обраними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652BCE99-0997-4086-A34B-0DB74C9D1BE2}"/>
              </a:ext>
            </a:extLst>
          </p:cNvPr>
          <p:cNvSpPr txBox="1"/>
          <p:nvPr/>
        </p:nvSpPr>
        <p:spPr>
          <a:xfrm>
            <a:off x="488504" y="4029483"/>
            <a:ext cx="878497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Ліцензія на </a:t>
            </a:r>
            <a:r>
              <a:rPr lang="ru-RU" b="1" dirty="0" err="1"/>
              <a:t>здійснення</a:t>
            </a:r>
            <a:r>
              <a:rPr lang="ru-RU" b="1" dirty="0"/>
              <a:t> </a:t>
            </a:r>
            <a:r>
              <a:rPr lang="ru-RU" b="1" dirty="0" err="1"/>
              <a:t>діяльності</a:t>
            </a:r>
            <a:r>
              <a:rPr lang="ru-RU" b="1" dirty="0"/>
              <a:t> з прямого страхування</a:t>
            </a:r>
            <a:r>
              <a:rPr lang="ru-RU" dirty="0"/>
              <a:t> за </a:t>
            </a:r>
            <a:r>
              <a:rPr lang="ru-RU" dirty="0" err="1"/>
              <a:t>обраними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 </a:t>
            </a:r>
            <a:r>
              <a:rPr lang="ru-RU" dirty="0" err="1"/>
              <a:t>надає</a:t>
            </a:r>
            <a:r>
              <a:rPr lang="ru-RU" dirty="0"/>
              <a:t> право </a:t>
            </a:r>
            <a:r>
              <a:rPr lang="ru-RU" dirty="0" err="1"/>
              <a:t>укладати</a:t>
            </a:r>
            <a:r>
              <a:rPr lang="ru-RU" dirty="0"/>
              <a:t> договори страхування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співстрахування</a:t>
            </a:r>
            <a:r>
              <a:rPr lang="ru-RU" dirty="0"/>
              <a:t>, 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вихідне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 за </a:t>
            </a:r>
            <a:r>
              <a:rPr lang="ru-RU" dirty="0" err="1"/>
              <a:t>зазначеними</a:t>
            </a:r>
            <a:r>
              <a:rPr lang="ru-RU" dirty="0"/>
              <a:t> у </a:t>
            </a:r>
            <a:r>
              <a:rPr lang="ru-RU" dirty="0" err="1"/>
              <a:t>ліцензії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вхідне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 за такими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), за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календарного року сума </a:t>
            </a:r>
            <a:r>
              <a:rPr lang="ru-RU" dirty="0" err="1"/>
              <a:t>валових</a:t>
            </a:r>
            <a:r>
              <a:rPr lang="ru-RU" dirty="0"/>
              <a:t> </a:t>
            </a:r>
            <a:r>
              <a:rPr lang="ru-RU" dirty="0" err="1"/>
              <a:t>премій</a:t>
            </a:r>
            <a:r>
              <a:rPr lang="ru-RU" dirty="0"/>
              <a:t> за договорами </a:t>
            </a:r>
            <a:r>
              <a:rPr lang="ru-RU" dirty="0" err="1"/>
              <a:t>вхідного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 не </a:t>
            </a:r>
            <a:r>
              <a:rPr lang="ru-RU" dirty="0" err="1"/>
              <a:t>перевищує</a:t>
            </a:r>
            <a:r>
              <a:rPr lang="ru-RU" dirty="0"/>
              <a:t> 10 </a:t>
            </a:r>
            <a:r>
              <a:rPr lang="ru-RU" dirty="0" err="1"/>
              <a:t>відсотків</a:t>
            </a:r>
            <a:r>
              <a:rPr lang="ru-RU" dirty="0"/>
              <a:t> </a:t>
            </a:r>
            <a:r>
              <a:rPr lang="ru-RU" dirty="0" err="1"/>
              <a:t>загальної</a:t>
            </a:r>
            <a:r>
              <a:rPr lang="ru-RU" dirty="0"/>
              <a:t> </a:t>
            </a:r>
            <a:r>
              <a:rPr lang="ru-RU" dirty="0" err="1"/>
              <a:t>суми</a:t>
            </a:r>
            <a:r>
              <a:rPr lang="ru-RU" dirty="0"/>
              <a:t> </a:t>
            </a:r>
            <a:r>
              <a:rPr lang="ru-RU" dirty="0" err="1"/>
              <a:t>валових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премій</a:t>
            </a:r>
            <a:r>
              <a:rPr lang="ru-RU" dirty="0"/>
              <a:t>, але в будь-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разі</a:t>
            </a:r>
            <a:r>
              <a:rPr lang="ru-RU" dirty="0"/>
              <a:t> становить не </a:t>
            </a:r>
            <a:r>
              <a:rPr lang="ru-RU" dirty="0" err="1"/>
              <a:t>більше</a:t>
            </a:r>
            <a:r>
              <a:rPr lang="ru-RU" dirty="0"/>
              <a:t> 7 </a:t>
            </a:r>
            <a:r>
              <a:rPr lang="ru-RU" dirty="0" err="1"/>
              <a:t>мільйонів</a:t>
            </a:r>
            <a:r>
              <a:rPr lang="ru-RU" dirty="0"/>
              <a:t> </a:t>
            </a:r>
            <a:r>
              <a:rPr lang="ru-RU" dirty="0" err="1"/>
              <a:t>гривень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71695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344488" y="531827"/>
            <a:ext cx="9361040" cy="54322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9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майна </a:t>
            </a:r>
            <a:r>
              <a:rPr lang="ru-RU" b="1" dirty="0" err="1">
                <a:solidFill>
                  <a:prstClr val="black"/>
                </a:solidFill>
              </a:rPr>
              <a:t>від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шкоди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заподіяної</a:t>
            </a:r>
            <a:r>
              <a:rPr lang="ru-RU" b="1" dirty="0">
                <a:solidFill>
                  <a:prstClr val="black"/>
                </a:solidFill>
              </a:rPr>
              <a:t> градом, морозом, </a:t>
            </a:r>
            <a:r>
              <a:rPr lang="ru-RU" b="1" dirty="0" err="1" smtClean="0">
                <a:solidFill>
                  <a:prstClr val="black"/>
                </a:solidFill>
              </a:rPr>
              <a:t>іншими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 smtClean="0">
                <a:solidFill>
                  <a:prstClr val="black"/>
                </a:solidFill>
              </a:rPr>
              <a:t>подіями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>
                <a:solidFill>
                  <a:prstClr val="black"/>
                </a:solidFill>
              </a:rPr>
              <a:t>(</a:t>
            </a:r>
            <a:r>
              <a:rPr lang="ru-RU" b="1" dirty="0" err="1">
                <a:solidFill>
                  <a:prstClr val="black"/>
                </a:solidFill>
              </a:rPr>
              <a:t>включаючи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крадіжку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розбій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грабіж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умисне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пошкодження</a:t>
            </a:r>
            <a:r>
              <a:rPr lang="ru-RU" b="1" dirty="0">
                <a:solidFill>
                  <a:prstClr val="black"/>
                </a:solidFill>
              </a:rPr>
              <a:t> / </a:t>
            </a:r>
            <a:r>
              <a:rPr lang="ru-RU" b="1" dirty="0" err="1">
                <a:solidFill>
                  <a:prstClr val="black"/>
                </a:solidFill>
              </a:rPr>
              <a:t>знищення</a:t>
            </a:r>
            <a:r>
              <a:rPr lang="ru-RU" b="1" dirty="0">
                <a:solidFill>
                  <a:prstClr val="black"/>
                </a:solidFill>
              </a:rPr>
              <a:t> майна), </a:t>
            </a:r>
            <a:r>
              <a:rPr lang="ru-RU" b="1" dirty="0" err="1" smtClean="0">
                <a:solidFill>
                  <a:prstClr val="black"/>
                </a:solidFill>
              </a:rPr>
              <a:t>крім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 smtClean="0">
                <a:solidFill>
                  <a:prstClr val="black"/>
                </a:solidFill>
              </a:rPr>
              <a:t>подій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визначених</a:t>
            </a:r>
            <a:r>
              <a:rPr lang="ru-RU" b="1" dirty="0">
                <a:solidFill>
                  <a:prstClr val="black"/>
                </a:solidFill>
              </a:rPr>
              <a:t> у </a:t>
            </a:r>
            <a:r>
              <a:rPr lang="ru-RU" b="1" dirty="0" err="1">
                <a:solidFill>
                  <a:prstClr val="black"/>
                </a:solidFill>
              </a:rPr>
              <a:t>класі</a:t>
            </a:r>
            <a:r>
              <a:rPr lang="ru-RU" b="1" dirty="0">
                <a:solidFill>
                  <a:prstClr val="black"/>
                </a:solidFill>
              </a:rPr>
              <a:t> 8”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500" b="1" dirty="0">
              <a:solidFill>
                <a:prstClr val="black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9 </a:t>
            </a:r>
            <a:r>
              <a:rPr lang="ru-RU" b="1" dirty="0" err="1">
                <a:solidFill>
                  <a:prstClr val="black"/>
                </a:solidFill>
              </a:rPr>
              <a:t>включає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</a:t>
            </a:r>
            <a:r>
              <a:rPr lang="ru-RU" dirty="0">
                <a:solidFill>
                  <a:prstClr val="black"/>
                </a:solidFill>
              </a:rPr>
              <a:t> у межах </a:t>
            </a:r>
            <a:r>
              <a:rPr lang="ru-RU" dirty="0" err="1">
                <a:solidFill>
                  <a:prstClr val="black"/>
                </a:solidFill>
              </a:rPr>
              <a:t>класу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майна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шкоди</a:t>
            </a:r>
            <a:r>
              <a:rPr lang="ru-RU" dirty="0" smtClean="0">
                <a:solidFill>
                  <a:prstClr val="black"/>
                </a:solidFill>
              </a:rPr>
              <a:t>, </a:t>
            </a:r>
            <a:r>
              <a:rPr lang="ru-RU" dirty="0" err="1" smtClean="0">
                <a:solidFill>
                  <a:prstClr val="black"/>
                </a:solidFill>
              </a:rPr>
              <a:t>заподіяної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градом, морозом, </a:t>
            </a:r>
            <a:r>
              <a:rPr lang="ru-RU" dirty="0" err="1">
                <a:solidFill>
                  <a:prstClr val="black"/>
                </a:solidFill>
              </a:rPr>
              <a:t>іншими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подіями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крадіжку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розбій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грабіж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умисне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пошкодження</a:t>
            </a:r>
            <a:r>
              <a:rPr lang="ru-RU" dirty="0" smtClean="0">
                <a:solidFill>
                  <a:prstClr val="black"/>
                </a:solidFill>
              </a:rPr>
              <a:t> / </a:t>
            </a:r>
            <a:r>
              <a:rPr lang="ru-RU" dirty="0" err="1">
                <a:solidFill>
                  <a:prstClr val="black"/>
                </a:solidFill>
              </a:rPr>
              <a:t>знищення</a:t>
            </a:r>
            <a:r>
              <a:rPr lang="ru-RU" dirty="0">
                <a:solidFill>
                  <a:prstClr val="black"/>
                </a:solidFill>
              </a:rPr>
              <a:t> майна).</a:t>
            </a:r>
          </a:p>
          <a:p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9 </a:t>
            </a:r>
            <a:r>
              <a:rPr lang="ru-RU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 smtClean="0">
                <a:solidFill>
                  <a:prstClr val="black"/>
                </a:solidFill>
              </a:rPr>
              <a:t> плату </a:t>
            </a:r>
            <a:r>
              <a:rPr lang="ru-RU" dirty="0">
                <a:solidFill>
                  <a:prstClr val="black"/>
                </a:solidFill>
              </a:rPr>
              <a:t>(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та/</a:t>
            </a:r>
            <a:r>
              <a:rPr lang="ru-RU" dirty="0" err="1" smtClean="0">
                <a:solidFill>
                  <a:prstClr val="black"/>
                </a:solidFill>
              </a:rPr>
              <a:t>або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законодавства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шляхом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або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збитку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понесеного</a:t>
            </a:r>
            <a:r>
              <a:rPr lang="ru-RU" dirty="0">
                <a:solidFill>
                  <a:prstClr val="black"/>
                </a:solidFill>
              </a:rPr>
              <a:t> ним (нею) у </a:t>
            </a:r>
            <a:r>
              <a:rPr lang="ru-RU" dirty="0" err="1">
                <a:solidFill>
                  <a:prstClr val="black"/>
                </a:solidFill>
              </a:rPr>
              <a:t>зв’язку</a:t>
            </a:r>
            <a:r>
              <a:rPr lang="ru-RU" dirty="0">
                <a:solidFill>
                  <a:prstClr val="black"/>
                </a:solidFill>
              </a:rPr>
              <a:t> з </a:t>
            </a:r>
            <a:r>
              <a:rPr lang="ru-RU" dirty="0" err="1">
                <a:solidFill>
                  <a:prstClr val="black"/>
                </a:solidFill>
              </a:rPr>
              <a:t>пошкодженням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 smtClean="0">
                <a:solidFill>
                  <a:prstClr val="black"/>
                </a:solidFill>
              </a:rPr>
              <a:t>знищенням</a:t>
            </a:r>
            <a:r>
              <a:rPr lang="ru-RU" dirty="0" smtClean="0">
                <a:solidFill>
                  <a:prstClr val="black"/>
                </a:solidFill>
              </a:rPr>
              <a:t> (</a:t>
            </a:r>
            <a:r>
              <a:rPr lang="ru-RU" dirty="0" err="1" smtClean="0">
                <a:solidFill>
                  <a:prstClr val="black"/>
                </a:solidFill>
              </a:rPr>
              <a:t>загибеллю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втратою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застрахованого</a:t>
            </a:r>
            <a:r>
              <a:rPr lang="ru-RU" dirty="0">
                <a:solidFill>
                  <a:prstClr val="black"/>
                </a:solidFill>
              </a:rPr>
              <a:t> майна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якої</a:t>
            </a:r>
            <a:r>
              <a:rPr lang="ru-RU" dirty="0" smtClean="0">
                <a:solidFill>
                  <a:prstClr val="black"/>
                </a:solidFill>
              </a:rPr>
              <a:t> проводиться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), а </a:t>
            </a:r>
            <a:r>
              <a:rPr lang="ru-RU" dirty="0" err="1">
                <a:solidFill>
                  <a:prstClr val="black"/>
                </a:solidFill>
              </a:rPr>
              <a:t>саме</a:t>
            </a:r>
            <a:r>
              <a:rPr lang="ru-RU" dirty="0">
                <a:solidFill>
                  <a:prstClr val="black"/>
                </a:solidFill>
              </a:rPr>
              <a:t>:</a:t>
            </a:r>
          </a:p>
          <a:p>
            <a:r>
              <a:rPr lang="ru-RU" dirty="0">
                <a:solidFill>
                  <a:prstClr val="black"/>
                </a:solidFill>
              </a:rPr>
              <a:t>1) граду;</a:t>
            </a:r>
          </a:p>
          <a:p>
            <a:r>
              <a:rPr lang="ru-RU" dirty="0">
                <a:solidFill>
                  <a:prstClr val="black"/>
                </a:solidFill>
              </a:rPr>
              <a:t>2) морозу;</a:t>
            </a: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протиправних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третіх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осіб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крадіжку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розбій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грабіж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умисне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пошкодження</a:t>
            </a:r>
            <a:r>
              <a:rPr lang="ru-RU" dirty="0">
                <a:solidFill>
                  <a:prstClr val="black"/>
                </a:solidFill>
              </a:rPr>
              <a:t> / </a:t>
            </a:r>
            <a:r>
              <a:rPr lang="ru-RU" dirty="0" err="1" smtClean="0">
                <a:solidFill>
                  <a:prstClr val="black"/>
                </a:solidFill>
              </a:rPr>
              <a:t>знищення</a:t>
            </a:r>
            <a:r>
              <a:rPr lang="ru-RU" dirty="0" smtClean="0">
                <a:solidFill>
                  <a:prstClr val="black"/>
                </a:solidFill>
              </a:rPr>
              <a:t> майна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підпал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4)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можуть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призвести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пошкодження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знищення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загибелі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втрати</a:t>
            </a:r>
            <a:r>
              <a:rPr lang="ru-RU" dirty="0" smtClean="0">
                <a:solidFill>
                  <a:prstClr val="black"/>
                </a:solidFill>
              </a:rPr>
              <a:t> майна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передбачених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0915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344488" y="531827"/>
            <a:ext cx="936104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За </a:t>
            </a:r>
            <a:r>
              <a:rPr lang="ru-RU" sz="2000" b="1" dirty="0" err="1">
                <a:solidFill>
                  <a:prstClr val="black"/>
                </a:solidFill>
              </a:rPr>
              <a:t>класом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9 </a:t>
            </a:r>
            <a:r>
              <a:rPr lang="ru-RU" sz="2000" b="1" dirty="0" err="1">
                <a:solidFill>
                  <a:prstClr val="black"/>
                </a:solidFill>
              </a:rPr>
              <a:t>здійснюється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таких </a:t>
            </a:r>
            <a:r>
              <a:rPr lang="ru-RU" sz="2000" b="1" dirty="0" err="1">
                <a:solidFill>
                  <a:prstClr val="black"/>
                </a:solidFill>
              </a:rPr>
              <a:t>об’єктів</a:t>
            </a:r>
            <a:r>
              <a:rPr lang="ru-RU" sz="2000" b="1" dirty="0" smtClean="0">
                <a:solidFill>
                  <a:prstClr val="black"/>
                </a:solidFill>
              </a:rPr>
              <a:t>: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pPr marL="457200" indent="-457200">
              <a:buAutoNum type="arabicParenR"/>
            </a:pPr>
            <a:r>
              <a:rPr lang="ru-RU" sz="2000" b="1" dirty="0" err="1" smtClean="0">
                <a:solidFill>
                  <a:prstClr val="black"/>
                </a:solidFill>
              </a:rPr>
              <a:t>рухомого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нерухомого</a:t>
            </a:r>
            <a:r>
              <a:rPr lang="ru-RU" sz="2000" b="1" dirty="0">
                <a:solidFill>
                  <a:prstClr val="black"/>
                </a:solidFill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</a:rPr>
              <a:t>іншого</a:t>
            </a:r>
            <a:r>
              <a:rPr lang="ru-RU" sz="2000" b="1" dirty="0">
                <a:solidFill>
                  <a:prstClr val="black"/>
                </a:solidFill>
              </a:rPr>
              <a:t> майна [</a:t>
            </a:r>
            <a:r>
              <a:rPr lang="ru-RU" sz="2000" b="1" dirty="0" err="1">
                <a:solidFill>
                  <a:prstClr val="black"/>
                </a:solidFill>
              </a:rPr>
              <a:t>уключаючи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 smtClean="0">
                <a:solidFill>
                  <a:prstClr val="black"/>
                </a:solidFill>
              </a:rPr>
              <a:t>зелених</a:t>
            </a:r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 err="1" smtClean="0">
                <a:solidFill>
                  <a:prstClr val="black"/>
                </a:solidFill>
              </a:rPr>
              <a:t>насаджень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err="1" smtClean="0">
                <a:solidFill>
                  <a:prstClr val="black"/>
                </a:solidFill>
              </a:rPr>
              <a:t>іншого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призначення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ніж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сільськогосподарське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транспортних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засобів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які</a:t>
            </a:r>
            <a:r>
              <a:rPr lang="ru-RU" sz="2000" b="1" dirty="0">
                <a:solidFill>
                  <a:prstClr val="black"/>
                </a:solidFill>
              </a:rPr>
              <a:t> не </a:t>
            </a:r>
            <a:r>
              <a:rPr lang="ru-RU" sz="2000" b="1" dirty="0" err="1" smtClean="0">
                <a:solidFill>
                  <a:prstClr val="black"/>
                </a:solidFill>
              </a:rPr>
              <a:t>експлуатуються</a:t>
            </a:r>
            <a:r>
              <a:rPr lang="ru-RU" sz="2000" b="1" dirty="0" smtClean="0">
                <a:solidFill>
                  <a:prstClr val="black"/>
                </a:solidFill>
              </a:rPr>
              <a:t> за </a:t>
            </a:r>
            <a:r>
              <a:rPr lang="ru-RU" sz="2000" b="1" dirty="0" err="1">
                <a:solidFill>
                  <a:prstClr val="black"/>
                </a:solidFill>
              </a:rPr>
              <a:t>призначенням</a:t>
            </a:r>
            <a:r>
              <a:rPr lang="ru-RU" sz="2000" b="1" dirty="0">
                <a:solidFill>
                  <a:prstClr val="black"/>
                </a:solidFill>
              </a:rPr>
              <a:t> і </a:t>
            </a:r>
            <a:r>
              <a:rPr lang="ru-RU" sz="2000" b="1" dirty="0" err="1">
                <a:solidFill>
                  <a:prstClr val="black"/>
                </a:solidFill>
              </a:rPr>
              <a:t>зберігаються</a:t>
            </a:r>
            <a:r>
              <a:rPr lang="ru-RU" sz="2000" b="1" dirty="0">
                <a:solidFill>
                  <a:prstClr val="black"/>
                </a:solidFill>
              </a:rPr>
              <a:t> за </a:t>
            </a:r>
            <a:r>
              <a:rPr lang="ru-RU" sz="2000" b="1" dirty="0" err="1">
                <a:solidFill>
                  <a:prstClr val="black"/>
                </a:solidFill>
              </a:rPr>
              <a:t>визначеною</a:t>
            </a:r>
            <a:r>
              <a:rPr lang="ru-RU" sz="2000" b="1" dirty="0">
                <a:solidFill>
                  <a:prstClr val="black"/>
                </a:solidFill>
              </a:rPr>
              <a:t> в </a:t>
            </a:r>
            <a:r>
              <a:rPr lang="ru-RU" sz="2000" b="1" dirty="0" err="1">
                <a:solidFill>
                  <a:prstClr val="black"/>
                </a:solidFill>
              </a:rPr>
              <a:t>договорі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адресою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</a:rPr>
              <a:t>та/</a:t>
            </a:r>
            <a:r>
              <a:rPr lang="ru-RU" sz="2000" b="1" dirty="0" err="1" smtClean="0">
                <a:solidFill>
                  <a:prstClr val="black"/>
                </a:solidFill>
              </a:rPr>
              <a:t>або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err="1" smtClean="0">
                <a:solidFill>
                  <a:prstClr val="black"/>
                </a:solidFill>
              </a:rPr>
              <a:t>відображені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в </a:t>
            </a:r>
            <a:r>
              <a:rPr lang="ru-RU" sz="2000" b="1" dirty="0" err="1">
                <a:solidFill>
                  <a:prstClr val="black"/>
                </a:solidFill>
              </a:rPr>
              <a:t>складі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оборотних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активів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підприємства</a:t>
            </a:r>
            <a:r>
              <a:rPr lang="ru-RU" sz="2000" b="1" dirty="0">
                <a:solidFill>
                  <a:prstClr val="black"/>
                </a:solidFill>
              </a:rPr>
              <a:t> у </a:t>
            </a:r>
            <a:r>
              <a:rPr lang="ru-RU" sz="2000" b="1" dirty="0" err="1">
                <a:solidFill>
                  <a:prstClr val="black"/>
                </a:solidFill>
              </a:rPr>
              <a:t>звіті</a:t>
            </a:r>
            <a:r>
              <a:rPr lang="ru-RU" sz="2000" b="1" dirty="0">
                <a:solidFill>
                  <a:prstClr val="black"/>
                </a:solidFill>
              </a:rPr>
              <a:t> про </a:t>
            </a:r>
            <a:r>
              <a:rPr lang="ru-RU" sz="2000" b="1" dirty="0" err="1">
                <a:solidFill>
                  <a:prstClr val="black"/>
                </a:solidFill>
              </a:rPr>
              <a:t>фінансовий</a:t>
            </a:r>
            <a:r>
              <a:rPr lang="ru-RU" sz="2000" b="1" dirty="0">
                <a:solidFill>
                  <a:prstClr val="black"/>
                </a:solidFill>
              </a:rPr>
              <a:t> стан (</a:t>
            </a:r>
            <a:r>
              <a:rPr lang="ru-RU" sz="2000" b="1" dirty="0" err="1" smtClean="0">
                <a:solidFill>
                  <a:prstClr val="black"/>
                </a:solidFill>
              </a:rPr>
              <a:t>балансі</a:t>
            </a:r>
            <a:r>
              <a:rPr lang="ru-RU" sz="2000" b="1" dirty="0" smtClean="0">
                <a:solidFill>
                  <a:prstClr val="black"/>
                </a:solidFill>
              </a:rPr>
              <a:t>) </a:t>
            </a:r>
            <a:r>
              <a:rPr lang="ru-RU" sz="2000" b="1" dirty="0" err="1" smtClean="0">
                <a:solidFill>
                  <a:prstClr val="black"/>
                </a:solidFill>
              </a:rPr>
              <a:t>під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час </a:t>
            </a:r>
            <a:r>
              <a:rPr lang="ru-RU" sz="2000" b="1" dirty="0" err="1">
                <a:solidFill>
                  <a:prstClr val="black"/>
                </a:solidFill>
              </a:rPr>
              <a:t>їх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зберігання</a:t>
            </a:r>
            <a:r>
              <a:rPr lang="ru-RU" sz="2000" b="1" dirty="0" smtClean="0">
                <a:solidFill>
                  <a:prstClr val="black"/>
                </a:solidFill>
              </a:rPr>
              <a:t>];</a:t>
            </a:r>
          </a:p>
          <a:p>
            <a:pPr marL="457200" indent="-457200">
              <a:buAutoNum type="arabicParenR"/>
            </a:pPr>
            <a:endParaRPr lang="ru-RU" sz="2000" b="1" dirty="0">
              <a:solidFill>
                <a:prstClr val="black"/>
              </a:solidFill>
            </a:endParaRPr>
          </a:p>
          <a:p>
            <a:pPr marL="457200" indent="-457200">
              <a:buAutoNum type="arabicParenR"/>
            </a:pPr>
            <a:r>
              <a:rPr lang="ru-RU" sz="2000" b="1" dirty="0" err="1" smtClean="0">
                <a:solidFill>
                  <a:prstClr val="black"/>
                </a:solidFill>
              </a:rPr>
              <a:t>сільськогосподарської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продукції</a:t>
            </a:r>
            <a:r>
              <a:rPr lang="ru-RU" sz="2000" b="1" dirty="0">
                <a:solidFill>
                  <a:prstClr val="black"/>
                </a:solidFill>
              </a:rPr>
              <a:t> (</a:t>
            </a:r>
            <a:r>
              <a:rPr lang="ru-RU" sz="2000" b="1" dirty="0" err="1">
                <a:solidFill>
                  <a:prstClr val="black"/>
                </a:solidFill>
              </a:rPr>
              <a:t>уключаючи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посівів</a:t>
            </a:r>
            <a:r>
              <a:rPr lang="ru-RU" sz="2000" b="1" dirty="0">
                <a:solidFill>
                  <a:prstClr val="black"/>
                </a:solidFill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</a:rPr>
              <a:t>врожаю</a:t>
            </a:r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 err="1">
                <a:solidFill>
                  <a:prstClr val="black"/>
                </a:solidFill>
              </a:rPr>
              <a:t>сільськогосподарських</a:t>
            </a:r>
            <a:r>
              <a:rPr lang="ru-RU" sz="2000" b="1" dirty="0">
                <a:solidFill>
                  <a:prstClr val="black"/>
                </a:solidFill>
              </a:rPr>
              <a:t> культур, </a:t>
            </a:r>
            <a:r>
              <a:rPr lang="ru-RU" sz="2000" b="1" dirty="0" err="1">
                <a:solidFill>
                  <a:prstClr val="black"/>
                </a:solidFill>
              </a:rPr>
              <a:t>багаторічних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насаджень</a:t>
            </a:r>
            <a:r>
              <a:rPr lang="ru-RU" sz="2000" b="1" dirty="0">
                <a:solidFill>
                  <a:prstClr val="black"/>
                </a:solidFill>
              </a:rPr>
              <a:t> та/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сільськогосподарських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тварин</a:t>
            </a:r>
            <a:r>
              <a:rPr lang="ru-RU" sz="2000" b="1" dirty="0">
                <a:solidFill>
                  <a:prstClr val="black"/>
                </a:solidFill>
              </a:rPr>
              <a:t>);</a:t>
            </a:r>
          </a:p>
          <a:p>
            <a:pPr marL="457200" indent="-457200">
              <a:buAutoNum type="arabicParenR"/>
            </a:pPr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3) </a:t>
            </a:r>
            <a:r>
              <a:rPr lang="ru-RU" sz="2000" b="1" dirty="0" err="1">
                <a:solidFill>
                  <a:prstClr val="black"/>
                </a:solidFill>
              </a:rPr>
              <a:t>тварин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іншого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призначення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ніж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сільськогосподарське</a:t>
            </a:r>
            <a:r>
              <a:rPr lang="ru-RU" sz="2000" b="1" dirty="0">
                <a:solidFill>
                  <a:prstClr val="black"/>
                </a:solidFill>
              </a:rPr>
              <a:t>, на </a:t>
            </a:r>
            <a:r>
              <a:rPr lang="ru-RU" sz="2000" b="1" dirty="0" err="1">
                <a:solidFill>
                  <a:prstClr val="black"/>
                </a:solidFill>
              </a:rPr>
              <a:t>випадок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загибелі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 smtClean="0">
                <a:solidFill>
                  <a:prstClr val="black"/>
                </a:solidFill>
              </a:rPr>
              <a:t>вимушеного</a:t>
            </a:r>
            <a:r>
              <a:rPr lang="ru-RU" sz="2000" b="1" dirty="0" smtClean="0">
                <a:solidFill>
                  <a:prstClr val="black"/>
                </a:solidFill>
              </a:rPr>
              <a:t> забою </a:t>
            </a:r>
            <a:r>
              <a:rPr lang="ru-RU" sz="2000" b="1" dirty="0">
                <a:solidFill>
                  <a:prstClr val="black"/>
                </a:solidFill>
              </a:rPr>
              <a:t>(</a:t>
            </a:r>
            <a:r>
              <a:rPr lang="ru-RU" sz="2000" b="1" dirty="0" err="1">
                <a:solidFill>
                  <a:prstClr val="black"/>
                </a:solidFill>
              </a:rPr>
              <a:t>знищення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евтаназії</a:t>
            </a:r>
            <a:r>
              <a:rPr lang="ru-RU" sz="2000" b="1" dirty="0">
                <a:solidFill>
                  <a:prstClr val="black"/>
                </a:solidFill>
              </a:rPr>
              <a:t>), </a:t>
            </a:r>
            <a:r>
              <a:rPr lang="ru-RU" sz="2000" b="1" dirty="0" err="1">
                <a:solidFill>
                  <a:prstClr val="black"/>
                </a:solidFill>
              </a:rPr>
              <a:t>втрати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травматичного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пошкодження</a:t>
            </a:r>
            <a:r>
              <a:rPr lang="ru-RU" sz="2000" b="1" dirty="0">
                <a:solidFill>
                  <a:prstClr val="black"/>
                </a:solidFill>
              </a:rPr>
              <a:t> та/</a:t>
            </a:r>
            <a:r>
              <a:rPr lang="ru-RU" sz="2000" b="1" dirty="0" err="1">
                <a:solidFill>
                  <a:prstClr val="black"/>
                </a:solidFill>
              </a:rPr>
              <a:t>або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захворювання</a:t>
            </a:r>
            <a:r>
              <a:rPr lang="ru-RU" sz="2000" b="1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0915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6688" y="549723"/>
            <a:ext cx="927683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/>
              <a:t>Клас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9 </a:t>
            </a:r>
            <a:r>
              <a:rPr lang="ru-RU" sz="1600" b="1" dirty="0" err="1"/>
              <a:t>може</a:t>
            </a:r>
            <a:r>
              <a:rPr lang="ru-RU" sz="1600" b="1" dirty="0"/>
              <a:t> </a:t>
            </a:r>
            <a:r>
              <a:rPr lang="ru-RU" sz="1600" b="1" dirty="0" err="1"/>
              <a:t>передбачати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</a:t>
            </a:r>
            <a:r>
              <a:rPr lang="ru-RU" sz="1600" b="1" dirty="0" err="1"/>
              <a:t>сільськогосподарської</a:t>
            </a:r>
            <a:r>
              <a:rPr lang="ru-RU" sz="1600" b="1" dirty="0"/>
              <a:t> </a:t>
            </a:r>
            <a:r>
              <a:rPr lang="ru-RU" sz="1600" b="1" dirty="0" err="1"/>
              <a:t>продукції</a:t>
            </a:r>
            <a:r>
              <a:rPr lang="ru-RU" sz="1600" b="1" dirty="0"/>
              <a:t> </a:t>
            </a:r>
            <a:r>
              <a:rPr lang="ru-RU" sz="1600" dirty="0"/>
              <a:t>(</a:t>
            </a:r>
            <a:r>
              <a:rPr lang="ru-RU" sz="1600" dirty="0" err="1"/>
              <a:t>уключаючи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</a:t>
            </a:r>
            <a:r>
              <a:rPr lang="ru-RU" sz="1600" dirty="0" err="1" smtClean="0"/>
              <a:t>посівів</a:t>
            </a:r>
            <a:r>
              <a:rPr lang="ru-RU" sz="1600" dirty="0" smtClean="0"/>
              <a:t> та </a:t>
            </a:r>
            <a:r>
              <a:rPr lang="ru-RU" sz="1600" dirty="0" err="1"/>
              <a:t>врожаю</a:t>
            </a:r>
            <a:r>
              <a:rPr lang="ru-RU" sz="1600" dirty="0"/>
              <a:t> </a:t>
            </a:r>
            <a:r>
              <a:rPr lang="ru-RU" sz="1600" dirty="0" err="1"/>
              <a:t>сільськогосподарських</a:t>
            </a:r>
            <a:r>
              <a:rPr lang="ru-RU" sz="1600" dirty="0"/>
              <a:t> культур, </a:t>
            </a:r>
            <a:r>
              <a:rPr lang="ru-RU" sz="1600" dirty="0" err="1"/>
              <a:t>багаторічних</a:t>
            </a:r>
            <a:r>
              <a:rPr lang="ru-RU" sz="1600" dirty="0"/>
              <a:t> </a:t>
            </a:r>
            <a:r>
              <a:rPr lang="ru-RU" sz="1600" dirty="0" err="1"/>
              <a:t>насаджень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сільськогосподарських</a:t>
            </a:r>
            <a:r>
              <a:rPr lang="ru-RU" sz="1600" dirty="0"/>
              <a:t> </a:t>
            </a:r>
            <a:r>
              <a:rPr lang="ru-RU" sz="1600" dirty="0" err="1"/>
              <a:t>тварин</a:t>
            </a:r>
            <a:r>
              <a:rPr lang="ru-RU" sz="1600" dirty="0"/>
              <a:t>) </a:t>
            </a:r>
            <a:r>
              <a:rPr lang="ru-RU" sz="1600" dirty="0" err="1" smtClean="0"/>
              <a:t>від</a:t>
            </a:r>
            <a:r>
              <a:rPr lang="ru-RU" sz="1600" dirty="0" smtClean="0"/>
              <a:t> </a:t>
            </a:r>
            <a:r>
              <a:rPr lang="ru-RU" sz="1600" dirty="0" err="1" smtClean="0"/>
              <a:t>настання</a:t>
            </a:r>
            <a:r>
              <a:rPr lang="ru-RU" sz="1600" dirty="0" smtClean="0"/>
              <a:t> </a:t>
            </a:r>
            <a:r>
              <a:rPr lang="ru-RU" sz="1600" dirty="0" err="1"/>
              <a:t>подій</a:t>
            </a:r>
            <a:r>
              <a:rPr lang="ru-RU" sz="1600" dirty="0"/>
              <a:t>, на </a:t>
            </a:r>
            <a:r>
              <a:rPr lang="ru-RU" sz="1600" dirty="0" err="1"/>
              <a:t>випадок</a:t>
            </a:r>
            <a:r>
              <a:rPr lang="ru-RU" sz="1600" dirty="0"/>
              <a:t> </a:t>
            </a:r>
            <a:r>
              <a:rPr lang="ru-RU" sz="1600" dirty="0" err="1"/>
              <a:t>виникнення</a:t>
            </a:r>
            <a:r>
              <a:rPr lang="ru-RU" sz="1600" dirty="0"/>
              <a:t> </a:t>
            </a:r>
            <a:r>
              <a:rPr lang="ru-RU" sz="1600" dirty="0" err="1"/>
              <a:t>яких</a:t>
            </a:r>
            <a:r>
              <a:rPr lang="ru-RU" sz="1600" dirty="0"/>
              <a:t> проводиться </a:t>
            </a:r>
            <a:r>
              <a:rPr lang="ru-RU" sz="1600" dirty="0" err="1"/>
              <a:t>страхування</a:t>
            </a:r>
            <a:r>
              <a:rPr lang="ru-RU" sz="1600" dirty="0"/>
              <a:t> (</a:t>
            </a:r>
            <a:r>
              <a:rPr lang="ru-RU" sz="1600" dirty="0" err="1"/>
              <a:t>страхових</a:t>
            </a:r>
            <a:r>
              <a:rPr lang="ru-RU" sz="1600" dirty="0"/>
              <a:t> </a:t>
            </a:r>
            <a:r>
              <a:rPr lang="ru-RU" sz="1600" dirty="0" err="1"/>
              <a:t>ризиків</a:t>
            </a:r>
            <a:r>
              <a:rPr lang="ru-RU" sz="1600" dirty="0"/>
              <a:t>),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призвели</a:t>
            </a:r>
            <a:r>
              <a:rPr lang="ru-RU" sz="1600" dirty="0"/>
              <a:t> до:</a:t>
            </a:r>
          </a:p>
          <a:p>
            <a:r>
              <a:rPr lang="ru-RU" sz="1600" dirty="0"/>
              <a:t>1) </a:t>
            </a:r>
            <a:r>
              <a:rPr lang="ru-RU" sz="1600" dirty="0" err="1"/>
              <a:t>загибелі</a:t>
            </a:r>
            <a:r>
              <a:rPr lang="ru-RU" sz="1600" dirty="0"/>
              <a:t> (</a:t>
            </a:r>
            <a:r>
              <a:rPr lang="ru-RU" sz="1600" dirty="0" err="1"/>
              <a:t>втрати</a:t>
            </a:r>
            <a:r>
              <a:rPr lang="ru-RU" sz="1600" dirty="0"/>
              <a:t>, </a:t>
            </a:r>
            <a:r>
              <a:rPr lang="ru-RU" sz="1600" dirty="0" err="1"/>
              <a:t>пошкодження</a:t>
            </a:r>
            <a:r>
              <a:rPr lang="ru-RU" sz="1600" dirty="0"/>
              <a:t>) </a:t>
            </a:r>
            <a:r>
              <a:rPr lang="ru-RU" sz="1600" dirty="0" err="1"/>
              <a:t>застрахованих</a:t>
            </a:r>
            <a:r>
              <a:rPr lang="ru-RU" sz="1600" dirty="0"/>
              <a:t> </a:t>
            </a:r>
            <a:r>
              <a:rPr lang="ru-RU" sz="1600" dirty="0" err="1"/>
              <a:t>посівів</a:t>
            </a:r>
            <a:r>
              <a:rPr lang="ru-RU" sz="1600" dirty="0"/>
              <a:t> (посадок);</a:t>
            </a:r>
          </a:p>
          <a:p>
            <a:r>
              <a:rPr lang="ru-RU" sz="1600" dirty="0"/>
              <a:t>2) </a:t>
            </a:r>
            <a:r>
              <a:rPr lang="ru-RU" sz="1600" dirty="0" err="1"/>
              <a:t>загибелі</a:t>
            </a:r>
            <a:r>
              <a:rPr lang="ru-RU" sz="1600" dirty="0"/>
              <a:t> (недобору, </a:t>
            </a:r>
            <a:r>
              <a:rPr lang="ru-RU" sz="1600" dirty="0" err="1"/>
              <a:t>недоотримання</a:t>
            </a:r>
            <a:r>
              <a:rPr lang="ru-RU" sz="1600" dirty="0"/>
              <a:t>) </a:t>
            </a:r>
            <a:r>
              <a:rPr lang="ru-RU" sz="1600" dirty="0" err="1"/>
              <a:t>застрахованого</a:t>
            </a:r>
            <a:r>
              <a:rPr lang="ru-RU" sz="1600" dirty="0"/>
              <a:t> </a:t>
            </a:r>
            <a:r>
              <a:rPr lang="ru-RU" sz="1600" dirty="0" err="1"/>
              <a:t>врожаю</a:t>
            </a:r>
            <a:r>
              <a:rPr lang="ru-RU" sz="1600" dirty="0"/>
              <a:t>;</a:t>
            </a:r>
          </a:p>
          <a:p>
            <a:r>
              <a:rPr lang="ru-RU" sz="1600" dirty="0"/>
              <a:t>3) </a:t>
            </a:r>
            <a:r>
              <a:rPr lang="ru-RU" sz="1600" dirty="0" err="1"/>
              <a:t>загибелі</a:t>
            </a:r>
            <a:r>
              <a:rPr lang="ru-RU" sz="1600" dirty="0"/>
              <a:t>, </a:t>
            </a:r>
            <a:r>
              <a:rPr lang="ru-RU" sz="1600" dirty="0" err="1"/>
              <a:t>вимушеного</a:t>
            </a:r>
            <a:r>
              <a:rPr lang="ru-RU" sz="1600" dirty="0"/>
              <a:t> забою (</a:t>
            </a:r>
            <a:r>
              <a:rPr lang="ru-RU" sz="1600" dirty="0" err="1"/>
              <a:t>знищення</a:t>
            </a:r>
            <a:r>
              <a:rPr lang="ru-RU" sz="1600" dirty="0"/>
              <a:t>, </a:t>
            </a:r>
            <a:r>
              <a:rPr lang="ru-RU" sz="1600" dirty="0" err="1"/>
              <a:t>евтаназії</a:t>
            </a:r>
            <a:r>
              <a:rPr lang="ru-RU" sz="1600" dirty="0"/>
              <a:t>), </a:t>
            </a:r>
            <a:r>
              <a:rPr lang="ru-RU" sz="1600" dirty="0" err="1"/>
              <a:t>втрати</a:t>
            </a:r>
            <a:r>
              <a:rPr lang="ru-RU" sz="1600" dirty="0"/>
              <a:t>, </a:t>
            </a:r>
            <a:r>
              <a:rPr lang="ru-RU" sz="1600" dirty="0" err="1"/>
              <a:t>травматичного</a:t>
            </a:r>
            <a:r>
              <a:rPr lang="ru-RU" sz="1600" dirty="0"/>
              <a:t> </a:t>
            </a:r>
            <a:r>
              <a:rPr lang="ru-RU" sz="1600" dirty="0" err="1"/>
              <a:t>пошкодження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 smtClean="0"/>
              <a:t>захворювання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застрахованих</a:t>
            </a:r>
            <a:r>
              <a:rPr lang="ru-RU" sz="1600" dirty="0" smtClean="0"/>
              <a:t> </a:t>
            </a:r>
            <a:r>
              <a:rPr lang="ru-RU" sz="1600" dirty="0" err="1"/>
              <a:t>сільськогосподарських</a:t>
            </a:r>
            <a:r>
              <a:rPr lang="ru-RU" sz="1600" dirty="0"/>
              <a:t> </a:t>
            </a:r>
            <a:r>
              <a:rPr lang="ru-RU" sz="1600" dirty="0" err="1"/>
              <a:t>тварин</a:t>
            </a:r>
            <a:r>
              <a:rPr lang="ru-RU" sz="1600" dirty="0"/>
              <a:t>;</a:t>
            </a:r>
          </a:p>
          <a:p>
            <a:r>
              <a:rPr lang="ru-RU" sz="1600" dirty="0"/>
              <a:t>4) </a:t>
            </a:r>
            <a:r>
              <a:rPr lang="ru-RU" sz="1600" dirty="0" err="1"/>
              <a:t>недоотримання</a:t>
            </a:r>
            <a:r>
              <a:rPr lang="ru-RU" sz="1600" dirty="0"/>
              <a:t> (</a:t>
            </a:r>
            <a:r>
              <a:rPr lang="ru-RU" sz="1600" dirty="0" err="1"/>
              <a:t>втрати</a:t>
            </a:r>
            <a:r>
              <a:rPr lang="ru-RU" sz="1600" dirty="0"/>
              <a:t>) </a:t>
            </a:r>
            <a:r>
              <a:rPr lang="ru-RU" sz="1600" dirty="0" err="1"/>
              <a:t>сільськогосподарським</a:t>
            </a:r>
            <a:r>
              <a:rPr lang="ru-RU" sz="1600" dirty="0"/>
              <a:t> </a:t>
            </a:r>
            <a:r>
              <a:rPr lang="ru-RU" sz="1600" dirty="0" err="1"/>
              <a:t>товаровиробником</a:t>
            </a:r>
            <a:r>
              <a:rPr lang="ru-RU" sz="1600" dirty="0"/>
              <a:t> </a:t>
            </a:r>
            <a:r>
              <a:rPr lang="ru-RU" sz="1600" dirty="0" err="1"/>
              <a:t>очікуваного</a:t>
            </a:r>
            <a:r>
              <a:rPr lang="ru-RU" sz="1600" dirty="0"/>
              <a:t> </a:t>
            </a:r>
            <a:r>
              <a:rPr lang="ru-RU" sz="1600" dirty="0" err="1"/>
              <a:t>прибутку</a:t>
            </a:r>
            <a:r>
              <a:rPr lang="ru-RU" sz="1600" dirty="0"/>
              <a:t> (доходу)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 smtClean="0"/>
              <a:t>реалізації</a:t>
            </a:r>
            <a:r>
              <a:rPr lang="ru-RU" sz="1600" dirty="0" smtClean="0"/>
              <a:t> </a:t>
            </a:r>
            <a:r>
              <a:rPr lang="ru-RU" sz="1600" dirty="0" err="1" smtClean="0"/>
              <a:t>вирощеної</a:t>
            </a:r>
            <a:r>
              <a:rPr lang="ru-RU" sz="1600" dirty="0"/>
              <a:t>, </a:t>
            </a:r>
            <a:r>
              <a:rPr lang="ru-RU" sz="1600" dirty="0" err="1"/>
              <a:t>відгодованої</a:t>
            </a:r>
            <a:r>
              <a:rPr lang="ru-RU" sz="1600" dirty="0"/>
              <a:t>, </a:t>
            </a:r>
            <a:r>
              <a:rPr lang="ru-RU" sz="1600" dirty="0" err="1"/>
              <a:t>виловленої</a:t>
            </a:r>
            <a:r>
              <a:rPr lang="ru-RU" sz="1600" dirty="0"/>
              <a:t>, </a:t>
            </a:r>
            <a:r>
              <a:rPr lang="ru-RU" sz="1600" dirty="0" err="1"/>
              <a:t>зібраної</a:t>
            </a:r>
            <a:r>
              <a:rPr lang="ru-RU" sz="1600" dirty="0"/>
              <a:t>, </a:t>
            </a:r>
            <a:r>
              <a:rPr lang="ru-RU" sz="1600" dirty="0" err="1"/>
              <a:t>виготовленої</a:t>
            </a:r>
            <a:r>
              <a:rPr lang="ru-RU" sz="1600" dirty="0"/>
              <a:t> ним </a:t>
            </a:r>
            <a:r>
              <a:rPr lang="ru-RU" sz="1600" dirty="0" err="1"/>
              <a:t>первинної</a:t>
            </a:r>
            <a:r>
              <a:rPr lang="ru-RU" sz="1600" dirty="0"/>
              <a:t> (без </a:t>
            </a:r>
            <a:r>
              <a:rPr lang="ru-RU" sz="1600" dirty="0" err="1"/>
              <a:t>вторинного</a:t>
            </a:r>
            <a:r>
              <a:rPr lang="ru-RU" sz="1600" dirty="0"/>
              <a:t> </a:t>
            </a:r>
            <a:r>
              <a:rPr lang="ru-RU" sz="1600" dirty="0" err="1"/>
              <a:t>оброблення</a:t>
            </a:r>
            <a:r>
              <a:rPr lang="ru-RU" sz="1600" dirty="0"/>
              <a:t> </a:t>
            </a:r>
            <a:r>
              <a:rPr lang="ru-RU" sz="1600" dirty="0" smtClean="0"/>
              <a:t>та </a:t>
            </a:r>
            <a:r>
              <a:rPr lang="ru-RU" sz="1600" dirty="0" err="1" smtClean="0"/>
              <a:t>перероблення</a:t>
            </a:r>
            <a:r>
              <a:rPr lang="ru-RU" sz="1600" dirty="0"/>
              <a:t>) </a:t>
            </a:r>
            <a:r>
              <a:rPr lang="ru-RU" sz="1600" dirty="0" err="1"/>
              <a:t>сільськогосподарської</a:t>
            </a:r>
            <a:r>
              <a:rPr lang="ru-RU" sz="1600" dirty="0"/>
              <a:t> </a:t>
            </a:r>
            <a:r>
              <a:rPr lang="ru-RU" sz="1600" dirty="0" err="1"/>
              <a:t>продукції</a:t>
            </a:r>
            <a:r>
              <a:rPr lang="ru-RU" sz="1600" dirty="0"/>
              <a:t>;</a:t>
            </a:r>
          </a:p>
          <a:p>
            <a:r>
              <a:rPr lang="ru-RU" sz="1600" dirty="0"/>
              <a:t>5) </a:t>
            </a:r>
            <a:r>
              <a:rPr lang="ru-RU" sz="1600" dirty="0" err="1"/>
              <a:t>інших</a:t>
            </a:r>
            <a:r>
              <a:rPr lang="ru-RU" sz="1600" dirty="0"/>
              <a:t> </a:t>
            </a:r>
            <a:r>
              <a:rPr lang="ru-RU" sz="1600" dirty="0" err="1"/>
              <a:t>подій</a:t>
            </a:r>
            <a:r>
              <a:rPr lang="ru-RU" sz="1600" dirty="0"/>
              <a:t>, </a:t>
            </a:r>
            <a:r>
              <a:rPr lang="ru-RU" sz="1600" dirty="0" err="1"/>
              <a:t>передбачених</a:t>
            </a:r>
            <a:r>
              <a:rPr lang="ru-RU" sz="1600" dirty="0"/>
              <a:t> договором </a:t>
            </a:r>
            <a:r>
              <a:rPr lang="ru-RU" sz="1600" dirty="0" err="1"/>
              <a:t>страхування</a:t>
            </a:r>
            <a:r>
              <a:rPr lang="ru-RU" sz="1600" dirty="0"/>
              <a:t>.</a:t>
            </a:r>
          </a:p>
          <a:p>
            <a:r>
              <a:rPr lang="ru-RU" sz="1600" b="1" dirty="0" err="1"/>
              <a:t>Загалом</a:t>
            </a:r>
            <a:r>
              <a:rPr lang="ru-RU" sz="1600" b="1" dirty="0"/>
              <a:t> </a:t>
            </a:r>
            <a:r>
              <a:rPr lang="ru-RU" sz="1600" b="1" dirty="0" err="1"/>
              <a:t>клас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9 не </a:t>
            </a:r>
            <a:r>
              <a:rPr lang="ru-RU" sz="1600" b="1" dirty="0" err="1"/>
              <a:t>включає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:</a:t>
            </a:r>
          </a:p>
          <a:p>
            <a:r>
              <a:rPr lang="ru-RU" sz="1600" dirty="0"/>
              <a:t>1) </a:t>
            </a:r>
            <a:r>
              <a:rPr lang="ru-RU" sz="1600" dirty="0" err="1"/>
              <a:t>наземних</a:t>
            </a:r>
            <a:r>
              <a:rPr lang="ru-RU" sz="1600" dirty="0"/>
              <a:t> </a:t>
            </a:r>
            <a:r>
              <a:rPr lang="ru-RU" sz="1600" dirty="0" err="1"/>
              <a:t>транспортних</a:t>
            </a:r>
            <a:r>
              <a:rPr lang="ru-RU" sz="1600" dirty="0"/>
              <a:t> </a:t>
            </a:r>
            <a:r>
              <a:rPr lang="ru-RU" sz="1600" dirty="0" err="1"/>
              <a:t>засобів</a:t>
            </a:r>
            <a:r>
              <a:rPr lang="ru-RU" sz="1600" dirty="0"/>
              <a:t> за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3;</a:t>
            </a:r>
          </a:p>
          <a:p>
            <a:r>
              <a:rPr lang="ru-RU" sz="1600" dirty="0"/>
              <a:t>2) </a:t>
            </a:r>
            <a:r>
              <a:rPr lang="ru-RU" sz="1600" dirty="0" err="1"/>
              <a:t>залізничного</a:t>
            </a:r>
            <a:r>
              <a:rPr lang="ru-RU" sz="1600" dirty="0"/>
              <a:t> </a:t>
            </a:r>
            <a:r>
              <a:rPr lang="ru-RU" sz="1600" dirty="0" err="1"/>
              <a:t>рухомого</a:t>
            </a:r>
            <a:r>
              <a:rPr lang="ru-RU" sz="1600" dirty="0"/>
              <a:t> складу за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4;</a:t>
            </a:r>
          </a:p>
          <a:p>
            <a:r>
              <a:rPr lang="ru-RU" sz="1600" dirty="0"/>
              <a:t>3) </a:t>
            </a:r>
            <a:r>
              <a:rPr lang="ru-RU" sz="1600" dirty="0" err="1"/>
              <a:t>повітряних</a:t>
            </a:r>
            <a:r>
              <a:rPr lang="ru-RU" sz="1600" dirty="0"/>
              <a:t> суден за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5;</a:t>
            </a:r>
          </a:p>
          <a:p>
            <a:r>
              <a:rPr lang="ru-RU" sz="1600" dirty="0"/>
              <a:t>4) </a:t>
            </a:r>
            <a:r>
              <a:rPr lang="ru-RU" sz="1600" dirty="0" err="1"/>
              <a:t>водних</a:t>
            </a:r>
            <a:r>
              <a:rPr lang="ru-RU" sz="1600" dirty="0"/>
              <a:t> суден за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6;</a:t>
            </a:r>
          </a:p>
          <a:p>
            <a:r>
              <a:rPr lang="ru-RU" sz="1600" dirty="0"/>
              <a:t>5) майна, </a:t>
            </a:r>
            <a:r>
              <a:rPr lang="ru-RU" sz="1600" dirty="0" err="1"/>
              <a:t>що</a:t>
            </a:r>
            <a:r>
              <a:rPr lang="ru-RU" sz="1600" dirty="0"/>
              <a:t> перевозиться [</a:t>
            </a:r>
            <a:r>
              <a:rPr lang="ru-RU" sz="1600" dirty="0" err="1"/>
              <a:t>включаючи</a:t>
            </a:r>
            <a:r>
              <a:rPr lang="ru-RU" sz="1600" dirty="0"/>
              <a:t> </a:t>
            </a:r>
            <a:r>
              <a:rPr lang="ru-RU" sz="1600" dirty="0" err="1"/>
              <a:t>вантаж</a:t>
            </a:r>
            <a:r>
              <a:rPr lang="ru-RU" sz="1600" dirty="0"/>
              <a:t>, багаж (</a:t>
            </a:r>
            <a:r>
              <a:rPr lang="ru-RU" sz="1600" dirty="0" err="1"/>
              <a:t>вантажобагаж</a:t>
            </a:r>
            <a:r>
              <a:rPr lang="ru-RU" sz="1600" dirty="0"/>
              <a:t>)] за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7;</a:t>
            </a:r>
          </a:p>
          <a:p>
            <a:r>
              <a:rPr lang="ru-RU" sz="1600" dirty="0"/>
              <a:t>6) майна </a:t>
            </a:r>
            <a:r>
              <a:rPr lang="ru-RU" sz="1600" dirty="0" err="1"/>
              <a:t>від</a:t>
            </a:r>
            <a:r>
              <a:rPr lang="ru-RU" sz="1600" dirty="0"/>
              <a:t> </a:t>
            </a:r>
            <a:r>
              <a:rPr lang="ru-RU" sz="1600" dirty="0" err="1"/>
              <a:t>ризиків</a:t>
            </a:r>
            <a:r>
              <a:rPr lang="ru-RU" sz="1600" dirty="0"/>
              <a:t> за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8;</a:t>
            </a:r>
          </a:p>
          <a:p>
            <a:r>
              <a:rPr lang="ru-RU" sz="1600" dirty="0"/>
              <a:t>7) на </a:t>
            </a:r>
            <a:r>
              <a:rPr lang="ru-RU" sz="1600" dirty="0" err="1"/>
              <a:t>випадок</a:t>
            </a:r>
            <a:r>
              <a:rPr lang="ru-RU" sz="1600" dirty="0"/>
              <a:t> </a:t>
            </a:r>
            <a:r>
              <a:rPr lang="ru-RU" sz="1600" dirty="0" err="1"/>
              <a:t>припинення</a:t>
            </a:r>
            <a:r>
              <a:rPr lang="ru-RU" sz="1600" dirty="0"/>
              <a:t> (</a:t>
            </a:r>
            <a:r>
              <a:rPr lang="ru-RU" sz="1600" dirty="0" err="1"/>
              <a:t>втрати</a:t>
            </a:r>
            <a:r>
              <a:rPr lang="ru-RU" sz="1600" dirty="0"/>
              <a:t>, </a:t>
            </a:r>
            <a:r>
              <a:rPr lang="ru-RU" sz="1600" dirty="0" err="1"/>
              <a:t>позбавлення</a:t>
            </a:r>
            <a:r>
              <a:rPr lang="ru-RU" sz="1600" dirty="0"/>
              <a:t>), </a:t>
            </a:r>
            <a:r>
              <a:rPr lang="ru-RU" sz="1600" dirty="0" err="1"/>
              <a:t>обмеження</a:t>
            </a:r>
            <a:r>
              <a:rPr lang="ru-RU" sz="1600" dirty="0"/>
              <a:t> права </a:t>
            </a:r>
            <a:r>
              <a:rPr lang="ru-RU" sz="1600" dirty="0" err="1"/>
              <a:t>власності</a:t>
            </a:r>
            <a:r>
              <a:rPr lang="ru-RU" sz="1600" dirty="0"/>
              <a:t> на </a:t>
            </a:r>
            <a:r>
              <a:rPr lang="ru-RU" sz="1600" dirty="0" err="1"/>
              <a:t>майно</a:t>
            </a:r>
            <a:r>
              <a:rPr lang="ru-RU" sz="1600" dirty="0"/>
              <a:t>;</a:t>
            </a:r>
          </a:p>
          <a:p>
            <a:r>
              <a:rPr lang="ru-RU" sz="1600" dirty="0"/>
              <a:t>8) на </a:t>
            </a:r>
            <a:r>
              <a:rPr lang="ru-RU" sz="1600" dirty="0" err="1"/>
              <a:t>випадок</a:t>
            </a:r>
            <a:r>
              <a:rPr lang="ru-RU" sz="1600" dirty="0"/>
              <a:t> перерви в </a:t>
            </a:r>
            <a:r>
              <a:rPr lang="ru-RU" sz="1600" dirty="0" err="1"/>
              <a:t>господарській</a:t>
            </a:r>
            <a:r>
              <a:rPr lang="ru-RU" sz="1600" dirty="0"/>
              <a:t> </a:t>
            </a:r>
            <a:r>
              <a:rPr lang="ru-RU" sz="1600" dirty="0" err="1"/>
              <a:t>діяльності</a:t>
            </a:r>
            <a:r>
              <a:rPr lang="ru-RU" sz="1600" dirty="0"/>
              <a:t>, </a:t>
            </a:r>
            <a:r>
              <a:rPr lang="ru-RU" sz="1600" dirty="0" err="1"/>
              <a:t>недоотримання</a:t>
            </a:r>
            <a:r>
              <a:rPr lang="ru-RU" sz="1600" dirty="0"/>
              <a:t>, </a:t>
            </a:r>
            <a:r>
              <a:rPr lang="ru-RU" sz="1600" dirty="0" err="1"/>
              <a:t>втрати</a:t>
            </a:r>
            <a:r>
              <a:rPr lang="ru-RU" sz="1600" dirty="0"/>
              <a:t> доходу, </a:t>
            </a:r>
            <a:r>
              <a:rPr lang="ru-RU" sz="1600" dirty="0" err="1"/>
              <a:t>крім</a:t>
            </a:r>
            <a:r>
              <a:rPr lang="ru-RU" sz="1600" dirty="0"/>
              <a:t> </a:t>
            </a:r>
            <a:r>
              <a:rPr lang="ru-RU" sz="1600" dirty="0" err="1"/>
              <a:t>очікуваного</a:t>
            </a:r>
            <a:r>
              <a:rPr lang="ru-RU" sz="1600" dirty="0"/>
              <a:t> </a:t>
            </a:r>
            <a:r>
              <a:rPr lang="ru-RU" sz="1600" dirty="0" err="1"/>
              <a:t>прибутку</a:t>
            </a:r>
            <a:endParaRPr lang="ru-RU" sz="1600" dirty="0"/>
          </a:p>
          <a:p>
            <a:r>
              <a:rPr lang="ru-RU" sz="1600" dirty="0"/>
              <a:t>(доходу), </a:t>
            </a:r>
            <a:r>
              <a:rPr lang="ru-RU" sz="1600" dirty="0" err="1"/>
              <a:t>страхування</a:t>
            </a:r>
            <a:r>
              <a:rPr lang="ru-RU" sz="1600" dirty="0"/>
              <a:t> </a:t>
            </a:r>
            <a:r>
              <a:rPr lang="ru-RU" sz="1600" dirty="0" err="1"/>
              <a:t>якого</a:t>
            </a:r>
            <a:r>
              <a:rPr lang="ru-RU" sz="1600" dirty="0"/>
              <a:t> </a:t>
            </a:r>
            <a:r>
              <a:rPr lang="ru-RU" sz="1600" dirty="0" err="1"/>
              <a:t>передбачено</a:t>
            </a:r>
            <a:r>
              <a:rPr lang="ru-RU" sz="1600" dirty="0"/>
              <a:t> в </a:t>
            </a:r>
            <a:r>
              <a:rPr lang="ru-RU" sz="1600" dirty="0" err="1"/>
              <a:t>підпункті</a:t>
            </a:r>
            <a:r>
              <a:rPr lang="ru-RU" sz="1600" dirty="0"/>
              <a:t> 4 пункту 48 </a:t>
            </a:r>
            <a:r>
              <a:rPr lang="ru-RU" sz="1600" dirty="0" err="1"/>
              <a:t>глави</a:t>
            </a:r>
            <a:r>
              <a:rPr lang="ru-RU" sz="1600" dirty="0"/>
              <a:t> 11 </a:t>
            </a:r>
            <a:r>
              <a:rPr lang="ru-RU" sz="1600" dirty="0" err="1"/>
              <a:t>розділу</a:t>
            </a:r>
            <a:r>
              <a:rPr lang="ru-RU" sz="1600" dirty="0"/>
              <a:t> III </a:t>
            </a:r>
            <a:r>
              <a:rPr lang="ru-RU" sz="1600" dirty="0" err="1"/>
              <a:t>цього</a:t>
            </a:r>
            <a:r>
              <a:rPr lang="ru-RU" sz="1600" dirty="0"/>
              <a:t> </a:t>
            </a:r>
            <a:r>
              <a:rPr lang="ru-RU" sz="1600" dirty="0" err="1"/>
              <a:t>Положення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040375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5172" y="513452"/>
            <a:ext cx="9505056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10</a:t>
            </a:r>
            <a:r>
              <a:rPr lang="ru-RU" dirty="0"/>
              <a:t> “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endParaRPr lang="ru-RU" dirty="0"/>
          </a:p>
          <a:p>
            <a:r>
              <a:rPr lang="ru-RU" dirty="0"/>
              <a:t>наземного транспортного </a:t>
            </a:r>
            <a:r>
              <a:rPr lang="ru-RU" dirty="0" err="1"/>
              <a:t>засобу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)”</a:t>
            </a:r>
          </a:p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10</a:t>
            </a:r>
            <a:r>
              <a:rPr lang="ru-RU" dirty="0"/>
              <a:t> “ </a:t>
            </a:r>
            <a:r>
              <a:rPr lang="ru-RU" dirty="0" err="1"/>
              <a:t>включає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ризики</a:t>
            </a:r>
            <a:r>
              <a:rPr lang="ru-RU" dirty="0"/>
              <a:t> в межах </a:t>
            </a:r>
            <a:r>
              <a:rPr lang="ru-RU" dirty="0" err="1"/>
              <a:t>класу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власників</a:t>
            </a:r>
            <a:r>
              <a:rPr lang="ru-RU" dirty="0"/>
              <a:t> </a:t>
            </a:r>
            <a:r>
              <a:rPr lang="ru-RU" dirty="0" err="1"/>
              <a:t>наземних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</a:t>
            </a:r>
            <a:r>
              <a:rPr lang="ru-RU" dirty="0" smtClean="0"/>
              <a:t>до Закону </a:t>
            </a:r>
            <a:r>
              <a:rPr lang="ru-RU" dirty="0" err="1"/>
              <a:t>України</a:t>
            </a:r>
            <a:r>
              <a:rPr lang="ru-RU" dirty="0"/>
              <a:t> “Про </a:t>
            </a:r>
            <a:r>
              <a:rPr lang="ru-RU" dirty="0" err="1"/>
              <a:t>обов’язкове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цивільно-правової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власників</a:t>
            </a:r>
            <a:r>
              <a:rPr lang="ru-RU" dirty="0"/>
              <a:t> </a:t>
            </a:r>
            <a:r>
              <a:rPr lang="ru-RU" dirty="0" err="1" smtClean="0"/>
              <a:t>наземних</a:t>
            </a:r>
            <a:r>
              <a:rPr lang="ru-RU" dirty="0" smtClean="0"/>
              <a:t> </a:t>
            </a:r>
            <a:r>
              <a:rPr lang="ru-RU" dirty="0" err="1" smtClean="0"/>
              <a:t>транспортних</a:t>
            </a:r>
            <a:r>
              <a:rPr lang="ru-RU" dirty="0" smtClean="0"/>
              <a:t> </a:t>
            </a:r>
            <a:r>
              <a:rPr lang="ru-RU" dirty="0" err="1"/>
              <a:t>засобів</a:t>
            </a:r>
            <a:r>
              <a:rPr lang="ru-RU" dirty="0"/>
              <a:t>”;</a:t>
            </a:r>
          </a:p>
          <a:p>
            <a:r>
              <a:rPr lang="ru-RU" dirty="0"/>
              <a:t>2)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(</a:t>
            </a:r>
            <a:r>
              <a:rPr lang="ru-RU" dirty="0" err="1"/>
              <a:t>експлуатації</a:t>
            </a:r>
            <a:r>
              <a:rPr lang="ru-RU" dirty="0"/>
              <a:t>) </a:t>
            </a:r>
            <a:r>
              <a:rPr lang="ru-RU" dirty="0" err="1"/>
              <a:t>наземних</a:t>
            </a:r>
            <a:endParaRPr lang="ru-RU" dirty="0"/>
          </a:p>
          <a:p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(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залізничний</a:t>
            </a:r>
            <a:r>
              <a:rPr lang="ru-RU" dirty="0"/>
              <a:t> транспорт), </a:t>
            </a:r>
            <a:r>
              <a:rPr lang="ru-RU" dirty="0" err="1"/>
              <a:t>іншої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визначена</a:t>
            </a:r>
            <a:r>
              <a:rPr lang="ru-RU" dirty="0"/>
              <a:t> Законом </a:t>
            </a:r>
            <a:r>
              <a:rPr lang="ru-RU" dirty="0" err="1"/>
              <a:t>України</a:t>
            </a:r>
            <a:r>
              <a:rPr lang="ru-RU" dirty="0"/>
              <a:t> “</a:t>
            </a:r>
            <a:r>
              <a:rPr lang="ru-RU" dirty="0" smtClean="0"/>
              <a:t>Про </a:t>
            </a:r>
            <a:r>
              <a:rPr lang="ru-RU" dirty="0" err="1" smtClean="0"/>
              <a:t>обов’язкове</a:t>
            </a:r>
            <a:r>
              <a:rPr lang="ru-RU" dirty="0" smtClean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цивільно-правової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власників</a:t>
            </a:r>
            <a:r>
              <a:rPr lang="ru-RU" dirty="0"/>
              <a:t> </a:t>
            </a:r>
            <a:r>
              <a:rPr lang="ru-RU" dirty="0" err="1"/>
              <a:t>наземних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”;</a:t>
            </a:r>
          </a:p>
          <a:p>
            <a:r>
              <a:rPr lang="ru-RU" dirty="0"/>
              <a:t>3)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перевезень</a:t>
            </a:r>
            <a:r>
              <a:rPr lang="ru-RU" dirty="0"/>
              <a:t> </a:t>
            </a:r>
            <a:r>
              <a:rPr lang="ru-RU" dirty="0" err="1"/>
              <a:t>наземним</a:t>
            </a:r>
            <a:r>
              <a:rPr lang="ru-RU" dirty="0"/>
              <a:t> </a:t>
            </a:r>
            <a:r>
              <a:rPr lang="ru-RU" dirty="0" err="1"/>
              <a:t>транспортним</a:t>
            </a:r>
            <a:r>
              <a:rPr lang="ru-RU" dirty="0"/>
              <a:t> </a:t>
            </a:r>
            <a:r>
              <a:rPr lang="ru-RU" dirty="0" err="1"/>
              <a:t>засобом</a:t>
            </a:r>
            <a:r>
              <a:rPr lang="ru-RU" dirty="0"/>
              <a:t> (</a:t>
            </a:r>
            <a:r>
              <a:rPr lang="ru-RU" dirty="0" err="1" smtClean="0"/>
              <a:t>уключаючи</a:t>
            </a:r>
            <a:r>
              <a:rPr lang="ru-RU" dirty="0" smtClean="0"/>
              <a:t> </a:t>
            </a:r>
            <a:r>
              <a:rPr lang="ru-RU" dirty="0" err="1" smtClean="0"/>
              <a:t>залізничний</a:t>
            </a:r>
            <a:r>
              <a:rPr lang="ru-RU" dirty="0" smtClean="0"/>
              <a:t> </a:t>
            </a:r>
            <a:r>
              <a:rPr lang="ru-RU" dirty="0"/>
              <a:t>транспорт).</a:t>
            </a:r>
          </a:p>
          <a:p>
            <a:r>
              <a:rPr lang="ru-RU" b="1" dirty="0" err="1"/>
              <a:t>Ризик</a:t>
            </a:r>
            <a:r>
              <a:rPr lang="ru-RU" b="1" dirty="0"/>
              <a:t> «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b="1" dirty="0" err="1"/>
              <a:t>власників</a:t>
            </a:r>
            <a:r>
              <a:rPr lang="ru-RU" b="1" dirty="0"/>
              <a:t> </a:t>
            </a:r>
            <a:r>
              <a:rPr lang="ru-RU" b="1" dirty="0" err="1"/>
              <a:t>наземних</a:t>
            </a:r>
            <a:r>
              <a:rPr lang="ru-RU" b="1" dirty="0"/>
              <a:t> </a:t>
            </a:r>
            <a:r>
              <a:rPr lang="ru-RU" b="1" dirty="0" err="1"/>
              <a:t>транспортних</a:t>
            </a:r>
            <a:r>
              <a:rPr lang="ru-RU" b="1" dirty="0"/>
              <a:t> </a:t>
            </a:r>
            <a:r>
              <a:rPr lang="ru-RU" b="1" dirty="0" err="1"/>
              <a:t>засобів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 smtClean="0"/>
              <a:t>здійснюється</a:t>
            </a:r>
            <a:r>
              <a:rPr lang="ru-RU" b="1" dirty="0" smtClean="0"/>
              <a:t> </a:t>
            </a:r>
            <a:r>
              <a:rPr lang="ru-RU" b="1" dirty="0" err="1" smtClean="0"/>
              <a:t>відповідно</a:t>
            </a:r>
            <a:r>
              <a:rPr lang="ru-RU" b="1" dirty="0" smtClean="0"/>
              <a:t> </a:t>
            </a:r>
            <a:r>
              <a:rPr lang="ru-RU" b="1" dirty="0"/>
              <a:t>до Закону </a:t>
            </a:r>
            <a:r>
              <a:rPr lang="ru-RU" b="1" dirty="0" err="1"/>
              <a:t>України</a:t>
            </a:r>
            <a:r>
              <a:rPr lang="ru-RU" b="1" dirty="0"/>
              <a:t> “Про </a:t>
            </a:r>
            <a:r>
              <a:rPr lang="ru-RU" b="1" dirty="0" err="1"/>
              <a:t>обов’язкове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цивільно-правової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b="1" dirty="0" err="1" smtClean="0"/>
              <a:t>власників</a:t>
            </a:r>
            <a:r>
              <a:rPr lang="ru-RU" b="1" dirty="0" smtClean="0"/>
              <a:t> </a:t>
            </a:r>
            <a:r>
              <a:rPr lang="ru-RU" b="1" dirty="0" err="1" smtClean="0"/>
              <a:t>наземних</a:t>
            </a:r>
            <a:r>
              <a:rPr lang="ru-RU" b="1" dirty="0" smtClean="0"/>
              <a:t> </a:t>
            </a:r>
            <a:r>
              <a:rPr lang="ru-RU" b="1" dirty="0" err="1"/>
              <a:t>транспортних</a:t>
            </a:r>
            <a:r>
              <a:rPr lang="ru-RU" b="1" dirty="0"/>
              <a:t> </a:t>
            </a:r>
            <a:r>
              <a:rPr lang="ru-RU" b="1" dirty="0" err="1"/>
              <a:t>засобів</a:t>
            </a:r>
            <a:r>
              <a:rPr lang="ru-RU" b="1" dirty="0"/>
              <a:t>”»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</a:t>
            </a:r>
            <a:r>
              <a:rPr lang="ru-RU" dirty="0" smtClean="0"/>
              <a:t>договором </a:t>
            </a:r>
            <a:r>
              <a:rPr lang="ru-RU" dirty="0" err="1" smtClean="0"/>
              <a:t>страхування</a:t>
            </a:r>
            <a:r>
              <a:rPr lang="ru-RU" dirty="0" smtClean="0"/>
              <a:t> </a:t>
            </a:r>
            <a:r>
              <a:rPr lang="ru-RU" dirty="0"/>
              <a:t>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вимог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</a:t>
            </a:r>
            <a:r>
              <a:rPr lang="ru-RU" dirty="0" smtClean="0"/>
              <a:t>у </a:t>
            </a:r>
            <a:r>
              <a:rPr lang="ru-RU" dirty="0" err="1" smtClean="0"/>
              <a:t>сфері</a:t>
            </a:r>
            <a:r>
              <a:rPr lang="ru-RU" dirty="0" smtClean="0"/>
              <a:t> </a:t>
            </a:r>
            <a:r>
              <a:rPr lang="ru-RU" dirty="0" err="1"/>
              <a:t>обов’язкового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цивільно-правової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власників</a:t>
            </a:r>
            <a:r>
              <a:rPr lang="ru-RU" dirty="0"/>
              <a:t> </a:t>
            </a:r>
            <a:r>
              <a:rPr lang="ru-RU" dirty="0" err="1"/>
              <a:t>наземних</a:t>
            </a:r>
            <a:r>
              <a:rPr lang="ru-RU" dirty="0"/>
              <a:t> </a:t>
            </a:r>
            <a:r>
              <a:rPr lang="ru-RU" dirty="0" err="1" smtClean="0"/>
              <a:t>транспортних</a:t>
            </a:r>
            <a:r>
              <a:rPr lang="ru-RU" dirty="0" smtClean="0"/>
              <a:t> </a:t>
            </a:r>
            <a:r>
              <a:rPr lang="ru-RU" dirty="0" err="1" smtClean="0"/>
              <a:t>засобів</a:t>
            </a:r>
            <a:r>
              <a:rPr lang="ru-RU" dirty="0" smtClean="0"/>
              <a:t> </a:t>
            </a:r>
            <a:r>
              <a:rPr lang="ru-RU" dirty="0"/>
              <a:t>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особою,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 smtClean="0"/>
              <a:t>потерпілій</a:t>
            </a:r>
            <a:r>
              <a:rPr lang="ru-RU" dirty="0" smtClean="0"/>
              <a:t> </a:t>
            </a:r>
            <a:r>
              <a:rPr lang="ru-RU" dirty="0" err="1" smtClean="0"/>
              <a:t>третій</a:t>
            </a:r>
            <a:r>
              <a:rPr lang="ru-RU" dirty="0" smtClean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smtClean="0"/>
              <a:t>проводиться </a:t>
            </a:r>
            <a:r>
              <a:rPr lang="ru-RU" dirty="0" err="1" smtClean="0"/>
              <a:t>страхування</a:t>
            </a:r>
            <a:r>
              <a:rPr lang="ru-RU" dirty="0" smtClean="0"/>
              <a:t> </a:t>
            </a:r>
            <a:r>
              <a:rPr lang="ru-RU" dirty="0"/>
              <a:t>(страхового </a:t>
            </a:r>
            <a:r>
              <a:rPr lang="ru-RU" dirty="0" err="1"/>
              <a:t>ризику</a:t>
            </a:r>
            <a:r>
              <a:rPr lang="ru-RU" dirty="0"/>
              <a:t>),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використання</a:t>
            </a:r>
            <a:r>
              <a:rPr lang="ru-RU" dirty="0"/>
              <a:t> (</a:t>
            </a:r>
            <a:r>
              <a:rPr lang="ru-RU" dirty="0" err="1"/>
              <a:t>експлуатації</a:t>
            </a:r>
            <a:r>
              <a:rPr lang="ru-RU" dirty="0"/>
              <a:t>) </a:t>
            </a:r>
            <a:r>
              <a:rPr lang="ru-RU" dirty="0" err="1"/>
              <a:t>зазначеного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 smtClean="0"/>
              <a:t>страхування</a:t>
            </a:r>
            <a:r>
              <a:rPr lang="ru-RU" dirty="0" smtClean="0"/>
              <a:t> наземного </a:t>
            </a:r>
            <a:r>
              <a:rPr lang="ru-RU" dirty="0"/>
              <a:t>транспортного </a:t>
            </a:r>
            <a:r>
              <a:rPr lang="ru-RU" dirty="0" err="1"/>
              <a:t>засобу</a:t>
            </a:r>
            <a:r>
              <a:rPr lang="ru-RU" dirty="0"/>
              <a:t>.</a:t>
            </a:r>
          </a:p>
          <a:p>
            <a:endParaRPr lang="ru-RU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040375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4488" y="836712"/>
            <a:ext cx="914501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Ризик</a:t>
            </a:r>
            <a:r>
              <a:rPr lang="ru-RU" b="1" dirty="0"/>
              <a:t> «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, яка </a:t>
            </a:r>
            <a:r>
              <a:rPr lang="ru-RU" b="1" dirty="0" err="1"/>
              <a:t>виникає</a:t>
            </a:r>
            <a:r>
              <a:rPr lang="ru-RU" b="1" dirty="0"/>
              <a:t> </a:t>
            </a:r>
            <a:r>
              <a:rPr lang="ru-RU" b="1" dirty="0" err="1"/>
              <a:t>внаслідок</a:t>
            </a:r>
            <a:r>
              <a:rPr lang="ru-RU" b="1" dirty="0"/>
              <a:t> </a:t>
            </a:r>
            <a:r>
              <a:rPr lang="ru-RU" b="1" dirty="0" err="1"/>
              <a:t>використання</a:t>
            </a:r>
            <a:r>
              <a:rPr lang="ru-RU" b="1" dirty="0"/>
              <a:t> (</a:t>
            </a:r>
            <a:r>
              <a:rPr lang="ru-RU" b="1" dirty="0" err="1"/>
              <a:t>експлуатації</a:t>
            </a:r>
            <a:r>
              <a:rPr lang="ru-RU" b="1" dirty="0"/>
              <a:t>) </a:t>
            </a:r>
            <a:r>
              <a:rPr lang="ru-RU" b="1" dirty="0" err="1" smtClean="0"/>
              <a:t>наземних</a:t>
            </a:r>
            <a:r>
              <a:rPr lang="ru-RU" b="1" dirty="0" smtClean="0"/>
              <a:t> </a:t>
            </a:r>
            <a:r>
              <a:rPr lang="ru-RU" b="1" dirty="0" err="1" smtClean="0"/>
              <a:t>транспортних</a:t>
            </a:r>
            <a:r>
              <a:rPr lang="ru-RU" b="1" dirty="0" smtClean="0"/>
              <a:t> </a:t>
            </a:r>
            <a:r>
              <a:rPr lang="ru-RU" b="1" dirty="0" err="1"/>
              <a:t>засобів</a:t>
            </a:r>
            <a:r>
              <a:rPr lang="ru-RU" b="1" dirty="0"/>
              <a:t> (</a:t>
            </a:r>
            <a:r>
              <a:rPr lang="ru-RU" b="1" dirty="0" err="1"/>
              <a:t>уключаючи</a:t>
            </a:r>
            <a:r>
              <a:rPr lang="ru-RU" b="1" dirty="0"/>
              <a:t> </a:t>
            </a:r>
            <a:r>
              <a:rPr lang="ru-RU" b="1" dirty="0" err="1"/>
              <a:t>залізничний</a:t>
            </a:r>
            <a:r>
              <a:rPr lang="ru-RU" b="1" dirty="0"/>
              <a:t> транспорт), </a:t>
            </a:r>
            <a:r>
              <a:rPr lang="ru-RU" b="1" u="sng" dirty="0" err="1"/>
              <a:t>іншої</a:t>
            </a:r>
            <a:r>
              <a:rPr lang="ru-RU" b="1" u="sng" dirty="0"/>
              <a:t>, </a:t>
            </a:r>
            <a:r>
              <a:rPr lang="ru-RU" b="1" u="sng" dirty="0" err="1"/>
              <a:t>ніж</a:t>
            </a:r>
            <a:r>
              <a:rPr lang="ru-RU" b="1" u="sng" dirty="0"/>
              <a:t> </a:t>
            </a:r>
            <a:r>
              <a:rPr lang="ru-RU" b="1" u="sng" dirty="0" err="1"/>
              <a:t>визначена</a:t>
            </a:r>
            <a:r>
              <a:rPr lang="ru-RU" b="1" u="sng" dirty="0"/>
              <a:t> Законом </a:t>
            </a:r>
            <a:r>
              <a:rPr lang="ru-RU" b="1" u="sng" dirty="0" err="1"/>
              <a:t>України</a:t>
            </a:r>
            <a:r>
              <a:rPr lang="ru-RU" b="1" u="sng" dirty="0"/>
              <a:t> “</a:t>
            </a:r>
            <a:r>
              <a:rPr lang="ru-RU" b="1" u="sng" dirty="0" smtClean="0"/>
              <a:t>Про </a:t>
            </a:r>
            <a:r>
              <a:rPr lang="ru-RU" b="1" u="sng" dirty="0" err="1" smtClean="0"/>
              <a:t>обов’язкове</a:t>
            </a:r>
            <a:r>
              <a:rPr lang="ru-RU" b="1" u="sng" dirty="0" smtClean="0"/>
              <a:t> </a:t>
            </a:r>
            <a:r>
              <a:rPr lang="ru-RU" b="1" u="sng" dirty="0" err="1"/>
              <a:t>страхування</a:t>
            </a:r>
            <a:r>
              <a:rPr lang="ru-RU" b="1" u="sng" dirty="0"/>
              <a:t> </a:t>
            </a:r>
            <a:r>
              <a:rPr lang="ru-RU" b="1" u="sng" dirty="0" err="1"/>
              <a:t>цивільно-правової</a:t>
            </a:r>
            <a:r>
              <a:rPr lang="ru-RU" b="1" u="sng" dirty="0"/>
              <a:t> </a:t>
            </a:r>
            <a:r>
              <a:rPr lang="ru-RU" b="1" u="sng" dirty="0" err="1"/>
              <a:t>відповідальності</a:t>
            </a:r>
            <a:r>
              <a:rPr lang="ru-RU" b="1" u="sng" dirty="0"/>
              <a:t> </a:t>
            </a:r>
            <a:r>
              <a:rPr lang="ru-RU" b="1" u="sng" dirty="0" err="1"/>
              <a:t>власників</a:t>
            </a:r>
            <a:r>
              <a:rPr lang="ru-RU" b="1" u="sng" dirty="0"/>
              <a:t> </a:t>
            </a:r>
            <a:r>
              <a:rPr lang="ru-RU" b="1" u="sng" dirty="0" err="1"/>
              <a:t>наземних</a:t>
            </a:r>
            <a:r>
              <a:rPr lang="ru-RU" b="1" u="sng" dirty="0"/>
              <a:t> </a:t>
            </a:r>
            <a:r>
              <a:rPr lang="ru-RU" b="1" u="sng" dirty="0" err="1"/>
              <a:t>транспортних</a:t>
            </a:r>
            <a:r>
              <a:rPr lang="ru-RU" b="1" u="sng" dirty="0"/>
              <a:t> </a:t>
            </a:r>
            <a:r>
              <a:rPr lang="ru-RU" b="1" u="sng" dirty="0" err="1"/>
              <a:t>засобів</a:t>
            </a:r>
            <a:r>
              <a:rPr lang="ru-RU" b="1" u="sng" dirty="0" smtClean="0"/>
              <a:t>”» </a:t>
            </a:r>
            <a:r>
              <a:rPr lang="ru-RU" b="1" dirty="0" err="1" smtClean="0"/>
              <a:t>характеризується</a:t>
            </a:r>
            <a:r>
              <a:rPr lang="ru-RU" b="1" dirty="0" smtClean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 smtClean="0"/>
              <a:t>премію</a:t>
            </a:r>
            <a:r>
              <a:rPr lang="ru-RU" dirty="0" smtClean="0"/>
              <a:t>) </a:t>
            </a:r>
            <a:r>
              <a:rPr lang="ru-RU" dirty="0" err="1" smtClean="0"/>
              <a:t>здійснити</a:t>
            </a:r>
            <a:r>
              <a:rPr lang="ru-RU" dirty="0" smtClean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страхування</a:t>
            </a:r>
            <a:r>
              <a:rPr lang="ru-RU" dirty="0"/>
              <a:t> та </a:t>
            </a:r>
            <a:r>
              <a:rPr lang="ru-RU" dirty="0" err="1"/>
              <a:t>законодавства</a:t>
            </a:r>
            <a:r>
              <a:rPr lang="ru-RU" dirty="0"/>
              <a:t> </a:t>
            </a:r>
            <a:r>
              <a:rPr lang="ru-RU" dirty="0" smtClean="0"/>
              <a:t>шляхом </a:t>
            </a:r>
            <a:r>
              <a:rPr lang="ru-RU" dirty="0" err="1" smtClean="0"/>
              <a:t>відшкодування</a:t>
            </a:r>
            <a:r>
              <a:rPr lang="ru-RU" dirty="0" smtClean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особою,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</a:t>
            </a:r>
            <a:r>
              <a:rPr lang="ru-RU" dirty="0" smtClean="0"/>
              <a:t>та/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/>
              <a:t>її</a:t>
            </a:r>
            <a:r>
              <a:rPr lang="ru-RU" dirty="0"/>
              <a:t> майну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проводиться </a:t>
            </a:r>
            <a:r>
              <a:rPr lang="ru-RU" dirty="0" err="1"/>
              <a:t>страхування</a:t>
            </a:r>
            <a:r>
              <a:rPr lang="ru-RU" dirty="0"/>
              <a:t> (страхового</a:t>
            </a:r>
          </a:p>
          <a:p>
            <a:r>
              <a:rPr lang="ru-RU" dirty="0" err="1"/>
              <a:t>ризику</a:t>
            </a:r>
            <a:r>
              <a:rPr lang="ru-RU" dirty="0"/>
              <a:t>),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використання</a:t>
            </a:r>
            <a:r>
              <a:rPr lang="ru-RU" dirty="0"/>
              <a:t> (</a:t>
            </a:r>
            <a:r>
              <a:rPr lang="ru-RU" dirty="0" err="1"/>
              <a:t>експлуатації</a:t>
            </a:r>
            <a:r>
              <a:rPr lang="ru-RU" dirty="0"/>
              <a:t>) </a:t>
            </a:r>
            <a:r>
              <a:rPr lang="ru-RU" dirty="0" err="1"/>
              <a:t>зазначеного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наземного</a:t>
            </a:r>
          </a:p>
          <a:p>
            <a:r>
              <a:rPr lang="ru-RU" dirty="0"/>
              <a:t>транспортного </a:t>
            </a:r>
            <a:r>
              <a:rPr lang="ru-RU" dirty="0" err="1"/>
              <a:t>засобу</a:t>
            </a:r>
            <a:r>
              <a:rPr lang="ru-RU" dirty="0"/>
              <a:t> (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залізничний</a:t>
            </a:r>
            <a:r>
              <a:rPr lang="ru-RU" dirty="0"/>
              <a:t> транспорт). </a:t>
            </a:r>
            <a:endParaRPr lang="ru-RU" dirty="0" smtClean="0"/>
          </a:p>
          <a:p>
            <a:r>
              <a:rPr lang="ru-RU" b="1" dirty="0" smtClean="0"/>
              <a:t>За </a:t>
            </a:r>
            <a:r>
              <a:rPr lang="ru-RU" b="1" dirty="0" err="1"/>
              <a:t>цим</a:t>
            </a:r>
            <a:r>
              <a:rPr lang="ru-RU" b="1" dirty="0"/>
              <a:t> </a:t>
            </a:r>
            <a:r>
              <a:rPr lang="ru-RU" b="1" dirty="0" err="1"/>
              <a:t>ризиком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бути </a:t>
            </a:r>
            <a:r>
              <a:rPr lang="ru-RU" b="1" dirty="0" smtClean="0"/>
              <a:t>застрахована </a:t>
            </a:r>
            <a:r>
              <a:rPr lang="ru-RU" b="1" dirty="0" err="1" smtClean="0"/>
              <a:t>відповідальність</a:t>
            </a:r>
            <a:r>
              <a:rPr lang="ru-RU" b="1" dirty="0" smtClean="0"/>
              <a:t> </a:t>
            </a:r>
            <a:r>
              <a:rPr lang="ru-RU" b="1" dirty="0" err="1"/>
              <a:t>власників</a:t>
            </a:r>
            <a:r>
              <a:rPr lang="ru-RU" b="1" dirty="0"/>
              <a:t> </a:t>
            </a:r>
            <a:r>
              <a:rPr lang="ru-RU" b="1" dirty="0" err="1"/>
              <a:t>наземних</a:t>
            </a:r>
            <a:r>
              <a:rPr lang="ru-RU" b="1" dirty="0"/>
              <a:t> </a:t>
            </a:r>
            <a:r>
              <a:rPr lang="ru-RU" b="1" dirty="0" err="1"/>
              <a:t>транспортних</a:t>
            </a:r>
            <a:r>
              <a:rPr lang="ru-RU" b="1" dirty="0"/>
              <a:t> </a:t>
            </a:r>
            <a:r>
              <a:rPr lang="ru-RU" b="1" dirty="0" err="1"/>
              <a:t>засобів</a:t>
            </a:r>
            <a:r>
              <a:rPr lang="ru-RU" b="1" dirty="0"/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інших</a:t>
            </a:r>
            <a:r>
              <a:rPr lang="ru-RU" dirty="0"/>
              <a:t> (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залізничний</a:t>
            </a:r>
            <a:r>
              <a:rPr lang="ru-RU" dirty="0"/>
              <a:t> транспорт),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визначені</a:t>
            </a:r>
            <a:r>
              <a:rPr lang="ru-RU" dirty="0"/>
              <a:t> </a:t>
            </a:r>
            <a:r>
              <a:rPr lang="ru-RU" dirty="0" err="1"/>
              <a:t>законодавством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 smtClean="0"/>
              <a:t>обов’язкового</a:t>
            </a:r>
            <a:r>
              <a:rPr lang="ru-RU" dirty="0" smtClean="0"/>
              <a:t> </a:t>
            </a:r>
            <a:r>
              <a:rPr lang="ru-RU" dirty="0" err="1" smtClean="0"/>
              <a:t>страхування</a:t>
            </a:r>
            <a:r>
              <a:rPr lang="ru-RU" dirty="0" smtClean="0"/>
              <a:t> </a:t>
            </a:r>
            <a:r>
              <a:rPr lang="ru-RU" dirty="0" err="1"/>
              <a:t>цивільно-правової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власників</a:t>
            </a:r>
            <a:r>
              <a:rPr lang="ru-RU" dirty="0"/>
              <a:t> </a:t>
            </a:r>
            <a:r>
              <a:rPr lang="ru-RU" dirty="0" err="1"/>
              <a:t>наземних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;</a:t>
            </a:r>
          </a:p>
          <a:p>
            <a:r>
              <a:rPr lang="ru-RU" dirty="0"/>
              <a:t>2)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визначені</a:t>
            </a:r>
            <a:r>
              <a:rPr lang="ru-RU" dirty="0"/>
              <a:t> </a:t>
            </a:r>
            <a:r>
              <a:rPr lang="ru-RU" dirty="0" err="1"/>
              <a:t>законодавством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обов’язкового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цивільно-правової</a:t>
            </a:r>
            <a:r>
              <a:rPr lang="ru-RU" dirty="0"/>
              <a:t> </a:t>
            </a:r>
            <a:r>
              <a:rPr lang="ru-RU" dirty="0" err="1" smtClean="0"/>
              <a:t>відповідальності</a:t>
            </a:r>
            <a:r>
              <a:rPr lang="ru-RU" dirty="0" smtClean="0"/>
              <a:t> </a:t>
            </a:r>
            <a:r>
              <a:rPr lang="ru-RU" dirty="0" err="1" smtClean="0"/>
              <a:t>власників</a:t>
            </a:r>
            <a:r>
              <a:rPr lang="ru-RU" dirty="0" smtClean="0"/>
              <a:t> </a:t>
            </a:r>
            <a:r>
              <a:rPr lang="ru-RU" dirty="0" err="1"/>
              <a:t>наземних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за </a:t>
            </a:r>
            <a:r>
              <a:rPr lang="ru-RU" dirty="0" err="1"/>
              <a:t>умови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страхове</a:t>
            </a:r>
            <a:r>
              <a:rPr lang="ru-RU" dirty="0"/>
              <a:t> </a:t>
            </a:r>
            <a:r>
              <a:rPr lang="ru-RU" dirty="0" err="1"/>
              <a:t>покриття</a:t>
            </a:r>
            <a:r>
              <a:rPr lang="ru-RU" dirty="0"/>
              <a:t> за договором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 smtClean="0"/>
              <a:t>інше</a:t>
            </a:r>
            <a:r>
              <a:rPr lang="ru-RU" dirty="0" smtClean="0"/>
              <a:t>, </a:t>
            </a:r>
            <a:r>
              <a:rPr lang="ru-RU" dirty="0" err="1" smtClean="0"/>
              <a:t>ніж</a:t>
            </a:r>
            <a:r>
              <a:rPr lang="ru-RU" dirty="0" smtClean="0"/>
              <a:t> </a:t>
            </a:r>
            <a:r>
              <a:rPr lang="ru-RU" dirty="0" err="1"/>
              <a:t>визначено</a:t>
            </a:r>
            <a:r>
              <a:rPr lang="ru-RU" dirty="0"/>
              <a:t> таким </a:t>
            </a:r>
            <a:r>
              <a:rPr lang="ru-RU" dirty="0" err="1"/>
              <a:t>законодавством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726113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6" y="540204"/>
            <a:ext cx="943304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/>
              <a:t>Ризик</a:t>
            </a:r>
            <a:r>
              <a:rPr lang="ru-RU" sz="1600" b="1" dirty="0"/>
              <a:t> </a:t>
            </a:r>
            <a:r>
              <a:rPr lang="ru-RU" sz="1600" b="1" dirty="0" err="1"/>
              <a:t>класу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10, </a:t>
            </a:r>
            <a:r>
              <a:rPr lang="uk-UA" sz="1600" b="1" dirty="0" smtClean="0"/>
              <a:t>в частині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</a:t>
            </a:r>
            <a:r>
              <a:rPr lang="ru-RU" sz="1600" b="1" dirty="0" err="1"/>
              <a:t>відповідальності</a:t>
            </a:r>
            <a:r>
              <a:rPr lang="ru-RU" sz="1600" b="1" dirty="0"/>
              <a:t> </a:t>
            </a:r>
            <a:r>
              <a:rPr lang="ru-RU" sz="1600" b="1" dirty="0" err="1"/>
              <a:t>під</a:t>
            </a:r>
            <a:r>
              <a:rPr lang="ru-RU" sz="1600" b="1" dirty="0"/>
              <a:t> час </a:t>
            </a:r>
            <a:r>
              <a:rPr lang="ru-RU" sz="1600" b="1" dirty="0" err="1"/>
              <a:t>перевезень</a:t>
            </a:r>
            <a:r>
              <a:rPr lang="ru-RU" sz="1600" b="1" dirty="0"/>
              <a:t> </a:t>
            </a:r>
            <a:r>
              <a:rPr lang="ru-RU" sz="1600" b="1" dirty="0" err="1"/>
              <a:t>наземним</a:t>
            </a:r>
            <a:r>
              <a:rPr lang="ru-RU" sz="1600" b="1" dirty="0"/>
              <a:t> </a:t>
            </a:r>
            <a:r>
              <a:rPr lang="ru-RU" sz="1600" b="1" dirty="0" err="1"/>
              <a:t>транспортним</a:t>
            </a:r>
            <a:r>
              <a:rPr lang="ru-RU" sz="1600" b="1" dirty="0"/>
              <a:t> </a:t>
            </a:r>
            <a:r>
              <a:rPr lang="ru-RU" sz="1600" b="1" dirty="0" err="1"/>
              <a:t>засобом</a:t>
            </a:r>
            <a:r>
              <a:rPr lang="ru-RU" sz="1600" b="1" dirty="0"/>
              <a:t> (</a:t>
            </a:r>
            <a:r>
              <a:rPr lang="ru-RU" sz="1600" b="1" dirty="0" err="1"/>
              <a:t>уключаючи</a:t>
            </a:r>
            <a:r>
              <a:rPr lang="ru-RU" sz="1600" b="1" dirty="0"/>
              <a:t> </a:t>
            </a:r>
            <a:r>
              <a:rPr lang="ru-RU" sz="1600" b="1" dirty="0" err="1"/>
              <a:t>залізничний</a:t>
            </a:r>
            <a:r>
              <a:rPr lang="ru-RU" sz="1600" b="1" dirty="0"/>
              <a:t> </a:t>
            </a:r>
            <a:r>
              <a:rPr lang="ru-RU" sz="1600" b="1" dirty="0" smtClean="0"/>
              <a:t>транспорт) </a:t>
            </a:r>
            <a:r>
              <a:rPr lang="ru-RU" sz="1600" b="1" dirty="0" err="1" smtClean="0"/>
              <a:t>характеризується</a:t>
            </a:r>
            <a:r>
              <a:rPr lang="ru-RU" sz="1600" dirty="0" smtClean="0"/>
              <a:t> </a:t>
            </a:r>
            <a:r>
              <a:rPr lang="ru-RU" sz="1600" dirty="0" err="1"/>
              <a:t>обов’язком</a:t>
            </a:r>
            <a:r>
              <a:rPr lang="ru-RU" sz="1600" dirty="0"/>
              <a:t> страховика за </a:t>
            </a:r>
            <a:r>
              <a:rPr lang="ru-RU" sz="1600" dirty="0" err="1"/>
              <a:t>визначену</a:t>
            </a:r>
            <a:r>
              <a:rPr lang="ru-RU" sz="1600" dirty="0"/>
              <a:t> договором </a:t>
            </a:r>
            <a:r>
              <a:rPr lang="ru-RU" sz="1600" dirty="0" err="1"/>
              <a:t>страхування</a:t>
            </a:r>
            <a:r>
              <a:rPr lang="ru-RU" sz="1600" dirty="0"/>
              <a:t> плату (</a:t>
            </a:r>
            <a:r>
              <a:rPr lang="ru-RU" sz="1600" dirty="0" err="1"/>
              <a:t>страхову</a:t>
            </a:r>
            <a:r>
              <a:rPr lang="ru-RU" sz="1600" dirty="0"/>
              <a:t> </a:t>
            </a:r>
            <a:r>
              <a:rPr lang="ru-RU" sz="1600" dirty="0" err="1" smtClean="0"/>
              <a:t>премію</a:t>
            </a:r>
            <a:r>
              <a:rPr lang="ru-RU" sz="1600" dirty="0" smtClean="0"/>
              <a:t>) </a:t>
            </a:r>
            <a:r>
              <a:rPr lang="ru-RU" sz="1600" dirty="0" err="1" smtClean="0"/>
              <a:t>здійснити</a:t>
            </a:r>
            <a:r>
              <a:rPr lang="ru-RU" sz="1600" dirty="0" smtClean="0"/>
              <a:t> </a:t>
            </a:r>
            <a:r>
              <a:rPr lang="ru-RU" sz="1600" dirty="0" err="1"/>
              <a:t>страхову</a:t>
            </a:r>
            <a:r>
              <a:rPr lang="ru-RU" sz="1600" dirty="0"/>
              <a:t> </a:t>
            </a:r>
            <a:r>
              <a:rPr lang="ru-RU" sz="1600" dirty="0" err="1"/>
              <a:t>виплату</a:t>
            </a:r>
            <a:r>
              <a:rPr lang="ru-RU" sz="1600" dirty="0"/>
              <a:t> </a:t>
            </a:r>
            <a:r>
              <a:rPr lang="ru-RU" sz="1600" dirty="0" err="1"/>
              <a:t>відповідно</a:t>
            </a:r>
            <a:r>
              <a:rPr lang="ru-RU" sz="1600" dirty="0"/>
              <a:t> до умов договору </a:t>
            </a:r>
            <a:r>
              <a:rPr lang="ru-RU" sz="1600" dirty="0" err="1"/>
              <a:t>страхування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законодавства</a:t>
            </a:r>
            <a:r>
              <a:rPr lang="ru-RU" sz="1600" dirty="0"/>
              <a:t> </a:t>
            </a:r>
            <a:r>
              <a:rPr lang="ru-RU" sz="1600" dirty="0" smtClean="0"/>
              <a:t>шляхом </a:t>
            </a:r>
            <a:r>
              <a:rPr lang="ru-RU" sz="1600" dirty="0" err="1" smtClean="0"/>
              <a:t>відшкодування</a:t>
            </a:r>
            <a:r>
              <a:rPr lang="ru-RU" sz="1600" dirty="0" smtClean="0"/>
              <a:t> </a:t>
            </a:r>
            <a:r>
              <a:rPr lang="ru-RU" sz="1600" dirty="0" err="1"/>
              <a:t>шкоди</a:t>
            </a:r>
            <a:r>
              <a:rPr lang="ru-RU" sz="1600" dirty="0"/>
              <a:t>, </a:t>
            </a:r>
            <a:r>
              <a:rPr lang="ru-RU" sz="1600" dirty="0" err="1"/>
              <a:t>заподіяної</a:t>
            </a:r>
            <a:r>
              <a:rPr lang="ru-RU" sz="1600" dirty="0"/>
              <a:t> особою, </a:t>
            </a:r>
            <a:r>
              <a:rPr lang="ru-RU" sz="1600" dirty="0" err="1"/>
              <a:t>відповідальність</a:t>
            </a:r>
            <a:r>
              <a:rPr lang="ru-RU" sz="1600" dirty="0"/>
              <a:t> </a:t>
            </a:r>
            <a:r>
              <a:rPr lang="ru-RU" sz="1600" dirty="0" err="1"/>
              <a:t>якої</a:t>
            </a:r>
            <a:r>
              <a:rPr lang="ru-RU" sz="1600" dirty="0"/>
              <a:t> застрахована, </a:t>
            </a:r>
            <a:r>
              <a:rPr lang="ru-RU" sz="1600" dirty="0" err="1"/>
              <a:t>потерпілій</a:t>
            </a:r>
            <a:r>
              <a:rPr lang="ru-RU" sz="1600" dirty="0"/>
              <a:t> </a:t>
            </a:r>
            <a:r>
              <a:rPr lang="ru-RU" sz="1600" dirty="0" err="1"/>
              <a:t>третій</a:t>
            </a:r>
            <a:r>
              <a:rPr lang="ru-RU" sz="1600" dirty="0"/>
              <a:t> </a:t>
            </a:r>
            <a:r>
              <a:rPr lang="ru-RU" sz="1600" dirty="0" err="1"/>
              <a:t>особі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 smtClean="0"/>
              <a:t>її</a:t>
            </a:r>
            <a:r>
              <a:rPr lang="ru-RU" sz="1600" dirty="0" smtClean="0"/>
              <a:t> майну </a:t>
            </a:r>
            <a:r>
              <a:rPr lang="ru-RU" sz="1600" dirty="0" err="1"/>
              <a:t>внаслідок</a:t>
            </a:r>
            <a:r>
              <a:rPr lang="ru-RU" sz="1600" dirty="0"/>
              <a:t> </a:t>
            </a:r>
            <a:r>
              <a:rPr lang="ru-RU" sz="1600" dirty="0" err="1"/>
              <a:t>настання</a:t>
            </a:r>
            <a:r>
              <a:rPr lang="ru-RU" sz="1600" dirty="0"/>
              <a:t> </a:t>
            </a:r>
            <a:r>
              <a:rPr lang="ru-RU" sz="1600" dirty="0" err="1"/>
              <a:t>події</a:t>
            </a:r>
            <a:r>
              <a:rPr lang="ru-RU" sz="1600" dirty="0"/>
              <a:t>, на </a:t>
            </a:r>
            <a:r>
              <a:rPr lang="ru-RU" sz="1600" dirty="0" err="1"/>
              <a:t>випадок</a:t>
            </a:r>
            <a:r>
              <a:rPr lang="ru-RU" sz="1600" dirty="0"/>
              <a:t> </a:t>
            </a:r>
            <a:r>
              <a:rPr lang="ru-RU" sz="1600" dirty="0" err="1"/>
              <a:t>виникнення</a:t>
            </a:r>
            <a:r>
              <a:rPr lang="ru-RU" sz="1600" dirty="0"/>
              <a:t> </a:t>
            </a:r>
            <a:r>
              <a:rPr lang="ru-RU" sz="1600" dirty="0" err="1"/>
              <a:t>якої</a:t>
            </a:r>
            <a:r>
              <a:rPr lang="ru-RU" sz="1600" dirty="0"/>
              <a:t> проводиться </a:t>
            </a:r>
            <a:r>
              <a:rPr lang="ru-RU" sz="1600" dirty="0" err="1"/>
              <a:t>страхування</a:t>
            </a:r>
            <a:r>
              <a:rPr lang="ru-RU" sz="1600" dirty="0"/>
              <a:t> (страхового </a:t>
            </a:r>
            <a:r>
              <a:rPr lang="ru-RU" sz="1600" dirty="0" err="1"/>
              <a:t>ризику</a:t>
            </a:r>
            <a:r>
              <a:rPr lang="ru-RU" sz="1600" dirty="0"/>
              <a:t>), </a:t>
            </a:r>
            <a:r>
              <a:rPr lang="ru-RU" sz="1600" dirty="0" err="1" smtClean="0"/>
              <a:t>під</a:t>
            </a:r>
            <a:r>
              <a:rPr lang="ru-RU" sz="1600" dirty="0" smtClean="0"/>
              <a:t> час </a:t>
            </a:r>
            <a:r>
              <a:rPr lang="ru-RU" sz="1600" dirty="0" err="1"/>
              <a:t>здійснення</a:t>
            </a:r>
            <a:r>
              <a:rPr lang="ru-RU" sz="1600" dirty="0"/>
              <a:t> </a:t>
            </a:r>
            <a:r>
              <a:rPr lang="ru-RU" sz="1600" dirty="0" err="1"/>
              <a:t>перевезень</a:t>
            </a:r>
            <a:r>
              <a:rPr lang="ru-RU" sz="1600" dirty="0"/>
              <a:t> </a:t>
            </a:r>
            <a:r>
              <a:rPr lang="ru-RU" sz="1600" dirty="0" err="1"/>
              <a:t>наземним</a:t>
            </a:r>
            <a:r>
              <a:rPr lang="ru-RU" sz="1600" dirty="0"/>
              <a:t> </a:t>
            </a:r>
            <a:r>
              <a:rPr lang="ru-RU" sz="1600" dirty="0" err="1"/>
              <a:t>транспортним</a:t>
            </a:r>
            <a:r>
              <a:rPr lang="ru-RU" sz="1600" dirty="0"/>
              <a:t> </a:t>
            </a:r>
            <a:r>
              <a:rPr lang="ru-RU" sz="1600" dirty="0" err="1"/>
              <a:t>засобом</a:t>
            </a:r>
            <a:r>
              <a:rPr lang="ru-RU" sz="1600" dirty="0"/>
              <a:t> (</a:t>
            </a:r>
            <a:r>
              <a:rPr lang="ru-RU" sz="1600" dirty="0" err="1"/>
              <a:t>уключаючи</a:t>
            </a:r>
            <a:r>
              <a:rPr lang="ru-RU" sz="1600" dirty="0"/>
              <a:t> </a:t>
            </a:r>
            <a:r>
              <a:rPr lang="ru-RU" sz="1600" dirty="0" err="1"/>
              <a:t>залізничний</a:t>
            </a:r>
            <a:r>
              <a:rPr lang="ru-RU" sz="1600" dirty="0"/>
              <a:t> транспорт).</a:t>
            </a:r>
          </a:p>
          <a:p>
            <a:r>
              <a:rPr lang="ru-RU" sz="1600" b="1" dirty="0"/>
              <a:t>За </a:t>
            </a:r>
            <a:r>
              <a:rPr lang="ru-RU" sz="1600" b="1" dirty="0" err="1"/>
              <a:t>ризиком</a:t>
            </a:r>
            <a:r>
              <a:rPr lang="ru-RU" sz="1600" b="1" dirty="0"/>
              <a:t> «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</a:t>
            </a:r>
            <a:r>
              <a:rPr lang="ru-RU" sz="1600" b="1" dirty="0" err="1"/>
              <a:t>відповідальності</a:t>
            </a:r>
            <a:r>
              <a:rPr lang="ru-RU" sz="1600" b="1" dirty="0"/>
              <a:t> </a:t>
            </a:r>
            <a:r>
              <a:rPr lang="ru-RU" sz="1600" b="1" dirty="0" err="1"/>
              <a:t>під</a:t>
            </a:r>
            <a:r>
              <a:rPr lang="ru-RU" sz="1600" b="1" dirty="0"/>
              <a:t> час </a:t>
            </a:r>
            <a:r>
              <a:rPr lang="ru-RU" sz="1600" b="1" dirty="0" err="1"/>
              <a:t>перевезень</a:t>
            </a:r>
            <a:r>
              <a:rPr lang="ru-RU" sz="1600" b="1" dirty="0"/>
              <a:t> </a:t>
            </a:r>
            <a:r>
              <a:rPr lang="ru-RU" sz="1600" b="1" dirty="0" err="1"/>
              <a:t>наземним</a:t>
            </a:r>
            <a:r>
              <a:rPr lang="ru-RU" sz="1600" b="1" dirty="0"/>
              <a:t> </a:t>
            </a:r>
            <a:r>
              <a:rPr lang="ru-RU" sz="1600" b="1" dirty="0" err="1"/>
              <a:t>транспортним</a:t>
            </a:r>
            <a:r>
              <a:rPr lang="ru-RU" sz="1600" b="1" dirty="0"/>
              <a:t> </a:t>
            </a:r>
            <a:r>
              <a:rPr lang="ru-RU" sz="1600" b="1" dirty="0" err="1"/>
              <a:t>засобом</a:t>
            </a:r>
            <a:r>
              <a:rPr lang="ru-RU" sz="1600" b="1" dirty="0"/>
              <a:t> (</a:t>
            </a:r>
            <a:r>
              <a:rPr lang="ru-RU" sz="1600" b="1" dirty="0" err="1" smtClean="0"/>
              <a:t>уключаючи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залізничний</a:t>
            </a:r>
            <a:r>
              <a:rPr lang="ru-RU" sz="1600" b="1" dirty="0" smtClean="0"/>
              <a:t> </a:t>
            </a:r>
            <a:r>
              <a:rPr lang="ru-RU" sz="1600" b="1" dirty="0"/>
              <a:t>транспорт)» </a:t>
            </a:r>
            <a:r>
              <a:rPr lang="ru-RU" sz="1600" b="1" dirty="0" err="1"/>
              <a:t>може</a:t>
            </a:r>
            <a:r>
              <a:rPr lang="ru-RU" sz="1600" b="1" dirty="0"/>
              <a:t> бути застрахована </a:t>
            </a:r>
            <a:r>
              <a:rPr lang="ru-RU" sz="1600" b="1" dirty="0" err="1"/>
              <a:t>відповідальність</a:t>
            </a:r>
            <a:r>
              <a:rPr lang="ru-RU" sz="1600" b="1" dirty="0"/>
              <a:t> </a:t>
            </a:r>
            <a:r>
              <a:rPr lang="ru-RU" sz="1600" b="1" dirty="0" err="1"/>
              <a:t>під</a:t>
            </a:r>
            <a:r>
              <a:rPr lang="ru-RU" sz="1600" b="1" dirty="0"/>
              <a:t> час </a:t>
            </a:r>
            <a:r>
              <a:rPr lang="ru-RU" sz="1600" b="1" dirty="0" err="1"/>
              <a:t>перевезень</a:t>
            </a:r>
            <a:r>
              <a:rPr lang="ru-RU" sz="1600" b="1" dirty="0"/>
              <a:t>, </a:t>
            </a:r>
            <a:r>
              <a:rPr lang="ru-RU" sz="1600" b="1" dirty="0" err="1" smtClean="0"/>
              <a:t>уключаючи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відповідальність</a:t>
            </a:r>
            <a:r>
              <a:rPr lang="ru-RU" sz="1600" b="1" dirty="0"/>
              <a:t>:</a:t>
            </a:r>
          </a:p>
          <a:p>
            <a:r>
              <a:rPr lang="ru-RU" sz="1600" dirty="0"/>
              <a:t>1) </a:t>
            </a:r>
            <a:r>
              <a:rPr lang="ru-RU" sz="1600" dirty="0" err="1"/>
              <a:t>перевізника</a:t>
            </a:r>
            <a:r>
              <a:rPr lang="ru-RU" sz="1600" dirty="0"/>
              <a:t>, </a:t>
            </a:r>
            <a:r>
              <a:rPr lang="ru-RU" sz="1600" dirty="0" err="1"/>
              <a:t>який</a:t>
            </a:r>
            <a:r>
              <a:rPr lang="ru-RU" sz="1600" dirty="0"/>
              <a:t> </a:t>
            </a:r>
            <a:r>
              <a:rPr lang="ru-RU" sz="1600" dirty="0" err="1"/>
              <a:t>здійснює</a:t>
            </a:r>
            <a:r>
              <a:rPr lang="ru-RU" sz="1600" dirty="0"/>
              <a:t> </a:t>
            </a:r>
            <a:r>
              <a:rPr lang="ru-RU" sz="1600" dirty="0" err="1"/>
              <a:t>перевезення</a:t>
            </a:r>
            <a:r>
              <a:rPr lang="ru-RU" sz="1600" dirty="0"/>
              <a:t> </a:t>
            </a:r>
            <a:r>
              <a:rPr lang="ru-RU" sz="1600" dirty="0" err="1"/>
              <a:t>вантажу</a:t>
            </a:r>
            <a:r>
              <a:rPr lang="ru-RU" sz="1600" dirty="0"/>
              <a:t>, </a:t>
            </a:r>
            <a:r>
              <a:rPr lang="ru-RU" sz="1600" dirty="0" err="1"/>
              <a:t>вантажобагажу</a:t>
            </a:r>
            <a:r>
              <a:rPr lang="ru-RU" sz="1600" dirty="0"/>
              <a:t>, </a:t>
            </a:r>
            <a:r>
              <a:rPr lang="ru-RU" sz="1600" dirty="0" err="1"/>
              <a:t>пасажирів</a:t>
            </a:r>
            <a:r>
              <a:rPr lang="ru-RU" sz="1600" dirty="0"/>
              <a:t>, багажу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пошти</a:t>
            </a:r>
            <a:endParaRPr lang="ru-RU" sz="1600" dirty="0"/>
          </a:p>
          <a:p>
            <a:r>
              <a:rPr lang="ru-RU" sz="1600" dirty="0" err="1"/>
              <a:t>наземними</a:t>
            </a:r>
            <a:r>
              <a:rPr lang="ru-RU" sz="1600" dirty="0"/>
              <a:t> </a:t>
            </a:r>
            <a:r>
              <a:rPr lang="ru-RU" sz="1600" dirty="0" err="1"/>
              <a:t>транспортними</a:t>
            </a:r>
            <a:r>
              <a:rPr lang="ru-RU" sz="1600" dirty="0"/>
              <a:t> </a:t>
            </a:r>
            <a:r>
              <a:rPr lang="ru-RU" sz="1600" dirty="0" err="1"/>
              <a:t>засобами</a:t>
            </a:r>
            <a:r>
              <a:rPr lang="ru-RU" sz="1600" dirty="0"/>
              <a:t> (</a:t>
            </a:r>
            <a:r>
              <a:rPr lang="ru-RU" sz="1600" dirty="0" err="1"/>
              <a:t>уключаючи</a:t>
            </a:r>
            <a:r>
              <a:rPr lang="ru-RU" sz="1600" dirty="0"/>
              <a:t> </a:t>
            </a:r>
            <a:r>
              <a:rPr lang="ru-RU" sz="1600" dirty="0" err="1"/>
              <a:t>залізничний</a:t>
            </a:r>
            <a:r>
              <a:rPr lang="ru-RU" sz="1600" dirty="0"/>
              <a:t> транспорт);</a:t>
            </a:r>
          </a:p>
          <a:p>
            <a:r>
              <a:rPr lang="ru-RU" sz="1600" dirty="0"/>
              <a:t>2) </a:t>
            </a:r>
            <a:r>
              <a:rPr lang="ru-RU" sz="1600" dirty="0" err="1"/>
              <a:t>суб’єкта</a:t>
            </a:r>
            <a:r>
              <a:rPr lang="ru-RU" sz="1600" dirty="0"/>
              <a:t> </a:t>
            </a:r>
            <a:r>
              <a:rPr lang="ru-RU" sz="1600" dirty="0" err="1"/>
              <a:t>перевезення</a:t>
            </a:r>
            <a:r>
              <a:rPr lang="ru-RU" sz="1600" dirty="0"/>
              <a:t> </a:t>
            </a:r>
            <a:r>
              <a:rPr lang="ru-RU" sz="1600" dirty="0" err="1"/>
              <a:t>небезпечних</a:t>
            </a:r>
            <a:r>
              <a:rPr lang="ru-RU" sz="1600" dirty="0"/>
              <a:t> </a:t>
            </a:r>
            <a:r>
              <a:rPr lang="ru-RU" sz="1600" dirty="0" err="1"/>
              <a:t>вантажів</a:t>
            </a:r>
            <a:r>
              <a:rPr lang="ru-RU" sz="1600" dirty="0"/>
              <a:t> </a:t>
            </a:r>
            <a:r>
              <a:rPr lang="ru-RU" sz="1600" dirty="0" err="1"/>
              <a:t>наземним</a:t>
            </a:r>
            <a:r>
              <a:rPr lang="ru-RU" sz="1600" dirty="0"/>
              <a:t> </a:t>
            </a:r>
            <a:r>
              <a:rPr lang="ru-RU" sz="1600" dirty="0" err="1"/>
              <a:t>транспортним</a:t>
            </a:r>
            <a:r>
              <a:rPr lang="ru-RU" sz="1600" dirty="0"/>
              <a:t> </a:t>
            </a:r>
            <a:r>
              <a:rPr lang="ru-RU" sz="1600" dirty="0" err="1"/>
              <a:t>засобом</a:t>
            </a:r>
            <a:r>
              <a:rPr lang="ru-RU" sz="1600" dirty="0"/>
              <a:t> (</a:t>
            </a:r>
            <a:r>
              <a:rPr lang="ru-RU" sz="1600" dirty="0" err="1"/>
              <a:t>уключаючи</a:t>
            </a:r>
            <a:r>
              <a:rPr lang="ru-RU" sz="1600" dirty="0"/>
              <a:t> </a:t>
            </a:r>
            <a:r>
              <a:rPr lang="ru-RU" sz="1600" dirty="0" err="1"/>
              <a:t>залізничний</a:t>
            </a:r>
            <a:endParaRPr lang="ru-RU" sz="1600" dirty="0"/>
          </a:p>
          <a:p>
            <a:r>
              <a:rPr lang="ru-RU" sz="1600" dirty="0"/>
              <a:t>транспорт).</a:t>
            </a:r>
          </a:p>
          <a:p>
            <a:r>
              <a:rPr lang="ru-RU" sz="1600" dirty="0"/>
              <a:t>При </a:t>
            </a:r>
            <a:r>
              <a:rPr lang="ru-RU" sz="1600" dirty="0" err="1"/>
              <a:t>цьому</a:t>
            </a:r>
            <a:r>
              <a:rPr lang="ru-RU" sz="1600" dirty="0"/>
              <a:t>, за </a:t>
            </a:r>
            <a:r>
              <a:rPr lang="ru-RU" sz="1600" dirty="0" err="1"/>
              <a:t>цим</a:t>
            </a:r>
            <a:r>
              <a:rPr lang="ru-RU" sz="1600" dirty="0"/>
              <a:t> </a:t>
            </a:r>
            <a:r>
              <a:rPr lang="ru-RU" sz="1600" dirty="0" err="1"/>
              <a:t>ризиком</a:t>
            </a:r>
            <a:r>
              <a:rPr lang="ru-RU" sz="1600" dirty="0"/>
              <a:t> </a:t>
            </a:r>
            <a:r>
              <a:rPr lang="ru-RU" sz="1600" dirty="0" err="1"/>
              <a:t>класу</a:t>
            </a:r>
            <a:r>
              <a:rPr lang="ru-RU" sz="1600" dirty="0"/>
              <a:t> не </a:t>
            </a:r>
            <a:r>
              <a:rPr lang="ru-RU" sz="1600" dirty="0" err="1"/>
              <a:t>може</a:t>
            </a:r>
            <a:r>
              <a:rPr lang="ru-RU" sz="1600" dirty="0"/>
              <a:t> бути застрахована </a:t>
            </a:r>
            <a:r>
              <a:rPr lang="ru-RU" sz="1600" dirty="0" err="1"/>
              <a:t>відповідальність</a:t>
            </a:r>
            <a:r>
              <a:rPr lang="ru-RU" sz="1600" dirty="0"/>
              <a:t>, яка </a:t>
            </a:r>
            <a:r>
              <a:rPr lang="ru-RU" sz="1600" dirty="0" err="1"/>
              <a:t>виникає</a:t>
            </a:r>
            <a:r>
              <a:rPr lang="ru-RU" sz="1600" dirty="0"/>
              <a:t> </a:t>
            </a:r>
            <a:r>
              <a:rPr lang="ru-RU" sz="1600" dirty="0" err="1"/>
              <a:t>внаслідок</a:t>
            </a:r>
            <a:endParaRPr lang="ru-RU" sz="1600" dirty="0"/>
          </a:p>
          <a:p>
            <a:r>
              <a:rPr lang="ru-RU" sz="1600" dirty="0" err="1"/>
              <a:t>використання</a:t>
            </a:r>
            <a:r>
              <a:rPr lang="ru-RU" sz="1600" dirty="0"/>
              <a:t> наземного транспортного </a:t>
            </a:r>
            <a:r>
              <a:rPr lang="ru-RU" sz="1600" dirty="0" err="1"/>
              <a:t>засобу</a:t>
            </a:r>
            <a:r>
              <a:rPr lang="ru-RU" sz="1600" dirty="0"/>
              <a:t>, </a:t>
            </a:r>
            <a:r>
              <a:rPr lang="ru-RU" sz="1600" dirty="0" err="1"/>
              <a:t>передбачена</a:t>
            </a:r>
            <a:r>
              <a:rPr lang="ru-RU" sz="1600" dirty="0"/>
              <a:t> першим та другим 10 </a:t>
            </a:r>
            <a:r>
              <a:rPr lang="ru-RU" sz="1600" dirty="0" err="1"/>
              <a:t>класу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.</a:t>
            </a:r>
          </a:p>
          <a:p>
            <a:r>
              <a:rPr lang="ru-RU" sz="1600" b="1" dirty="0" err="1">
                <a:solidFill>
                  <a:srgbClr val="C00000"/>
                </a:solidFill>
              </a:rPr>
              <a:t>Загалом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клас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1600" b="1" dirty="0">
                <a:solidFill>
                  <a:srgbClr val="C00000"/>
                </a:solidFill>
              </a:rPr>
              <a:t> 10 не </a:t>
            </a:r>
            <a:r>
              <a:rPr lang="ru-RU" sz="1600" b="1" dirty="0" err="1">
                <a:solidFill>
                  <a:srgbClr val="C00000"/>
                </a:solidFill>
              </a:rPr>
              <a:t>включає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1600" b="1" dirty="0">
                <a:solidFill>
                  <a:srgbClr val="C00000"/>
                </a:solidFill>
              </a:rPr>
              <a:t>:</a:t>
            </a:r>
          </a:p>
          <a:p>
            <a:r>
              <a:rPr lang="ru-RU" sz="1600" dirty="0"/>
              <a:t>1) </a:t>
            </a:r>
            <a:r>
              <a:rPr lang="ru-RU" sz="1600" dirty="0" err="1"/>
              <a:t>відповідальності</a:t>
            </a:r>
            <a:r>
              <a:rPr lang="ru-RU" sz="1600" dirty="0"/>
              <a:t>, яка </a:t>
            </a:r>
            <a:r>
              <a:rPr lang="ru-RU" sz="1600" dirty="0" err="1"/>
              <a:t>виникає</a:t>
            </a:r>
            <a:r>
              <a:rPr lang="ru-RU" sz="1600" dirty="0"/>
              <a:t> </a:t>
            </a:r>
            <a:r>
              <a:rPr lang="ru-RU" sz="1600" dirty="0" err="1"/>
              <a:t>внаслідок</a:t>
            </a:r>
            <a:r>
              <a:rPr lang="ru-RU" sz="1600" dirty="0"/>
              <a:t> </a:t>
            </a:r>
            <a:r>
              <a:rPr lang="ru-RU" sz="1600" dirty="0" err="1"/>
              <a:t>використання</a:t>
            </a:r>
            <a:r>
              <a:rPr lang="ru-RU" sz="1600" dirty="0"/>
              <a:t> </a:t>
            </a:r>
            <a:r>
              <a:rPr lang="ru-RU" sz="1600" dirty="0" err="1"/>
              <a:t>повітряного</a:t>
            </a:r>
            <a:r>
              <a:rPr lang="ru-RU" sz="1600" dirty="0"/>
              <a:t> судна (</a:t>
            </a:r>
            <a:r>
              <a:rPr lang="ru-RU" sz="1600" dirty="0" err="1"/>
              <a:t>уключаючи</a:t>
            </a:r>
            <a:r>
              <a:rPr lang="ru-RU" sz="1600" dirty="0"/>
              <a:t> </a:t>
            </a:r>
            <a:r>
              <a:rPr lang="ru-RU" sz="1600" dirty="0" err="1"/>
              <a:t>відповідальність</a:t>
            </a:r>
            <a:endParaRPr lang="ru-RU" sz="1600" dirty="0"/>
          </a:p>
          <a:p>
            <a:r>
              <a:rPr lang="ru-RU" sz="1600" dirty="0" err="1"/>
              <a:t>перевізника</a:t>
            </a:r>
            <a:r>
              <a:rPr lang="ru-RU" sz="1600" dirty="0"/>
              <a:t>), </a:t>
            </a:r>
            <a:r>
              <a:rPr lang="ru-RU" sz="1600" dirty="0" err="1"/>
              <a:t>передбаченої</a:t>
            </a:r>
            <a:r>
              <a:rPr lang="ru-RU" sz="1600" dirty="0"/>
              <a:t>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11;</a:t>
            </a:r>
          </a:p>
          <a:p>
            <a:r>
              <a:rPr lang="ru-RU" sz="1600" dirty="0"/>
              <a:t>2) </a:t>
            </a:r>
            <a:r>
              <a:rPr lang="ru-RU" sz="1600" dirty="0" err="1"/>
              <a:t>відповідальності</a:t>
            </a:r>
            <a:r>
              <a:rPr lang="ru-RU" sz="1600" dirty="0"/>
              <a:t>, яка </a:t>
            </a:r>
            <a:r>
              <a:rPr lang="ru-RU" sz="1600" dirty="0" err="1"/>
              <a:t>виникає</a:t>
            </a:r>
            <a:r>
              <a:rPr lang="ru-RU" sz="1600" dirty="0"/>
              <a:t> </a:t>
            </a:r>
            <a:r>
              <a:rPr lang="ru-RU" sz="1600" dirty="0" err="1"/>
              <a:t>внаслідок</a:t>
            </a:r>
            <a:r>
              <a:rPr lang="ru-RU" sz="1600" dirty="0"/>
              <a:t> </a:t>
            </a:r>
            <a:r>
              <a:rPr lang="ru-RU" sz="1600" dirty="0" err="1"/>
              <a:t>використання</a:t>
            </a:r>
            <a:r>
              <a:rPr lang="ru-RU" sz="1600" dirty="0"/>
              <a:t> водного судна (</a:t>
            </a:r>
            <a:r>
              <a:rPr lang="ru-RU" sz="1600" dirty="0" err="1"/>
              <a:t>уключаючи</a:t>
            </a:r>
            <a:r>
              <a:rPr lang="ru-RU" sz="1600" dirty="0"/>
              <a:t> </a:t>
            </a:r>
            <a:r>
              <a:rPr lang="ru-RU" sz="1600" dirty="0" err="1"/>
              <a:t>відповідальність</a:t>
            </a:r>
            <a:endParaRPr lang="ru-RU" sz="1600" dirty="0"/>
          </a:p>
          <a:p>
            <a:r>
              <a:rPr lang="ru-RU" sz="1600" dirty="0" err="1"/>
              <a:t>перевізника</a:t>
            </a:r>
            <a:r>
              <a:rPr lang="ru-RU" sz="1600" dirty="0"/>
              <a:t>), </a:t>
            </a:r>
            <a:r>
              <a:rPr lang="ru-RU" sz="1600" dirty="0" err="1"/>
              <a:t>передбаченої</a:t>
            </a:r>
            <a:r>
              <a:rPr lang="ru-RU" sz="1600" dirty="0"/>
              <a:t>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12;</a:t>
            </a:r>
          </a:p>
          <a:p>
            <a:r>
              <a:rPr lang="ru-RU" sz="1600" dirty="0"/>
              <a:t>3) </a:t>
            </a:r>
            <a:r>
              <a:rPr lang="ru-RU" sz="1600" dirty="0" err="1"/>
              <a:t>відповідальності</a:t>
            </a:r>
            <a:r>
              <a:rPr lang="ru-RU" sz="1600" dirty="0"/>
              <a:t>, </a:t>
            </a:r>
            <a:r>
              <a:rPr lang="ru-RU" sz="1600" dirty="0" err="1"/>
              <a:t>передбаченої</a:t>
            </a:r>
            <a:r>
              <a:rPr lang="ru-RU" sz="1600" dirty="0"/>
              <a:t>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13;</a:t>
            </a:r>
          </a:p>
          <a:p>
            <a:r>
              <a:rPr lang="ru-RU" sz="1600" dirty="0"/>
              <a:t>4) </a:t>
            </a:r>
            <a:r>
              <a:rPr lang="ru-RU" sz="1600" dirty="0" err="1"/>
              <a:t>судових</a:t>
            </a:r>
            <a:r>
              <a:rPr lang="ru-RU" sz="1600" dirty="0"/>
              <a:t> </a:t>
            </a:r>
            <a:r>
              <a:rPr lang="ru-RU" sz="1600" dirty="0" err="1"/>
              <a:t>витрат</a:t>
            </a:r>
            <a:r>
              <a:rPr lang="ru-RU" sz="1600" dirty="0"/>
              <a:t>, </a:t>
            </a:r>
            <a:r>
              <a:rPr lang="ru-RU" sz="1600" dirty="0" err="1"/>
              <a:t>передбачених</a:t>
            </a:r>
            <a:r>
              <a:rPr lang="ru-RU" sz="1600" dirty="0"/>
              <a:t> </a:t>
            </a:r>
            <a:r>
              <a:rPr lang="ru-RU" sz="1600" dirty="0" err="1"/>
              <a:t>класом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17.</a:t>
            </a:r>
          </a:p>
        </p:txBody>
      </p:sp>
    </p:spTree>
    <p:extLst>
      <p:ext uri="{BB962C8B-B14F-4D97-AF65-F5344CB8AC3E}">
        <p14:creationId xmlns:p14="http://schemas.microsoft.com/office/powerpoint/2010/main" val="30726113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0512" y="692696"/>
            <a:ext cx="910901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/>
              <a:t>Клас</a:t>
            </a:r>
            <a:r>
              <a:rPr lang="ru-RU" sz="2000" b="1" dirty="0"/>
              <a:t>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11 “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відповідальності</a:t>
            </a:r>
            <a:r>
              <a:rPr lang="ru-RU" sz="2000" b="1" dirty="0"/>
              <a:t>, яка </a:t>
            </a:r>
            <a:r>
              <a:rPr lang="ru-RU" sz="2000" b="1" dirty="0" err="1"/>
              <a:t>виникає</a:t>
            </a:r>
            <a:r>
              <a:rPr lang="ru-RU" sz="2000" b="1" dirty="0"/>
              <a:t> </a:t>
            </a:r>
            <a:r>
              <a:rPr lang="ru-RU" sz="2000" b="1" dirty="0" err="1"/>
              <a:t>внаслідок</a:t>
            </a:r>
            <a:endParaRPr lang="ru-RU" sz="2000" b="1" dirty="0"/>
          </a:p>
          <a:p>
            <a:r>
              <a:rPr lang="ru-RU" sz="2000" b="1" dirty="0" err="1"/>
              <a:t>використання</a:t>
            </a:r>
            <a:r>
              <a:rPr lang="ru-RU" sz="2000" b="1" dirty="0"/>
              <a:t> </a:t>
            </a:r>
            <a:r>
              <a:rPr lang="ru-RU" sz="2000" b="1" dirty="0" err="1"/>
              <a:t>повітряного</a:t>
            </a:r>
            <a:r>
              <a:rPr lang="ru-RU" sz="2000" b="1" dirty="0"/>
              <a:t> судна (у тому </a:t>
            </a:r>
            <a:r>
              <a:rPr lang="ru-RU" sz="2000" b="1" dirty="0" err="1"/>
              <a:t>числі</a:t>
            </a:r>
            <a:r>
              <a:rPr lang="ru-RU" sz="2000" b="1" dirty="0"/>
              <a:t> </a:t>
            </a:r>
            <a:r>
              <a:rPr lang="ru-RU" sz="2000" b="1" dirty="0" err="1"/>
              <a:t>відповідальності</a:t>
            </a:r>
            <a:r>
              <a:rPr lang="ru-RU" sz="2000" b="1" dirty="0"/>
              <a:t> </a:t>
            </a:r>
            <a:r>
              <a:rPr lang="ru-RU" sz="2000" b="1" dirty="0" err="1"/>
              <a:t>перевізника</a:t>
            </a:r>
            <a:r>
              <a:rPr lang="ru-RU" sz="2000" b="1" dirty="0"/>
              <a:t>)”</a:t>
            </a:r>
          </a:p>
          <a:p>
            <a:endParaRPr lang="ru-RU" sz="2000" b="1" dirty="0"/>
          </a:p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11, </a:t>
            </a:r>
            <a:r>
              <a:rPr lang="ru-RU" b="1" dirty="0" err="1"/>
              <a:t>включає</a:t>
            </a:r>
            <a:r>
              <a:rPr lang="ru-RU" b="1" dirty="0"/>
              <a:t> </a:t>
            </a:r>
            <a:r>
              <a:rPr lang="ru-RU" b="1" dirty="0" err="1"/>
              <a:t>такі</a:t>
            </a:r>
            <a:r>
              <a:rPr lang="ru-RU" b="1" dirty="0"/>
              <a:t> </a:t>
            </a:r>
            <a:r>
              <a:rPr lang="ru-RU" b="1" dirty="0" err="1"/>
              <a:t>ризики</a:t>
            </a:r>
            <a:r>
              <a:rPr lang="ru-RU" b="1" dirty="0"/>
              <a:t> в межах </a:t>
            </a:r>
            <a:r>
              <a:rPr lang="ru-RU" b="1" dirty="0" err="1"/>
              <a:t>класу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dirty="0"/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(</a:t>
            </a:r>
            <a:r>
              <a:rPr lang="ru-RU" dirty="0" err="1"/>
              <a:t>експлуатації</a:t>
            </a:r>
            <a:r>
              <a:rPr lang="ru-RU" dirty="0"/>
              <a:t>)</a:t>
            </a:r>
          </a:p>
          <a:p>
            <a:r>
              <a:rPr lang="ru-RU" dirty="0" err="1"/>
              <a:t>повітряного</a:t>
            </a:r>
            <a:r>
              <a:rPr lang="ru-RU" dirty="0"/>
              <a:t> судна;</a:t>
            </a:r>
          </a:p>
          <a:p>
            <a:r>
              <a:rPr lang="ru-RU" dirty="0"/>
              <a:t>2)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перевезень</a:t>
            </a:r>
            <a:r>
              <a:rPr lang="ru-RU" dirty="0"/>
              <a:t> </a:t>
            </a:r>
            <a:r>
              <a:rPr lang="ru-RU" dirty="0" err="1"/>
              <a:t>повітряним</a:t>
            </a:r>
            <a:r>
              <a:rPr lang="ru-RU" dirty="0"/>
              <a:t> судном.</a:t>
            </a:r>
          </a:p>
          <a:p>
            <a:endParaRPr lang="ru-RU" dirty="0"/>
          </a:p>
          <a:p>
            <a:r>
              <a:rPr lang="ru-RU" b="1" dirty="0" err="1"/>
              <a:t>Ризик</a:t>
            </a:r>
            <a:r>
              <a:rPr lang="ru-RU" b="1" dirty="0"/>
              <a:t> «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, яка </a:t>
            </a:r>
            <a:r>
              <a:rPr lang="ru-RU" b="1" dirty="0" err="1"/>
              <a:t>виникає</a:t>
            </a:r>
            <a:r>
              <a:rPr lang="ru-RU" b="1" dirty="0"/>
              <a:t> </a:t>
            </a:r>
            <a:r>
              <a:rPr lang="ru-RU" b="1" dirty="0" err="1"/>
              <a:t>внаслідок</a:t>
            </a:r>
            <a:r>
              <a:rPr lang="ru-RU" b="1" dirty="0"/>
              <a:t> </a:t>
            </a:r>
            <a:r>
              <a:rPr lang="ru-RU" b="1" dirty="0" err="1"/>
              <a:t>використання</a:t>
            </a:r>
            <a:r>
              <a:rPr lang="ru-RU" b="1" dirty="0"/>
              <a:t> (</a:t>
            </a:r>
            <a:r>
              <a:rPr lang="ru-RU" b="1" dirty="0" err="1" smtClean="0"/>
              <a:t>експлуатації</a:t>
            </a:r>
            <a:r>
              <a:rPr lang="ru-RU" b="1" dirty="0" smtClean="0"/>
              <a:t>) </a:t>
            </a:r>
            <a:r>
              <a:rPr lang="ru-RU" b="1" dirty="0" err="1" smtClean="0"/>
              <a:t>повітряного</a:t>
            </a:r>
            <a:r>
              <a:rPr lang="ru-RU" b="1" dirty="0" smtClean="0"/>
              <a:t> </a:t>
            </a:r>
            <a:r>
              <a:rPr lang="ru-RU" b="1" dirty="0"/>
              <a:t>судна»,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</a:t>
            </a:r>
            <a:r>
              <a:rPr lang="ru-RU" dirty="0" smtClean="0"/>
              <a:t>договором </a:t>
            </a:r>
            <a:r>
              <a:rPr lang="ru-RU" dirty="0" err="1" smtClean="0"/>
              <a:t>страхування</a:t>
            </a:r>
            <a:r>
              <a:rPr lang="ru-RU" dirty="0" smtClean="0"/>
              <a:t> </a:t>
            </a:r>
            <a:r>
              <a:rPr lang="ru-RU" dirty="0"/>
              <a:t>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smtClean="0"/>
              <a:t>умов 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 smtClean="0"/>
              <a:t>заподіяної</a:t>
            </a:r>
            <a:r>
              <a:rPr lang="ru-RU" dirty="0" smtClean="0"/>
              <a:t> особою</a:t>
            </a:r>
            <a:r>
              <a:rPr lang="ru-RU" dirty="0"/>
              <a:t>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smtClean="0"/>
              <a:t>майну </a:t>
            </a:r>
            <a:r>
              <a:rPr lang="ru-RU" dirty="0" err="1" smtClean="0"/>
              <a:t>внаслідок</a:t>
            </a:r>
            <a:r>
              <a:rPr lang="ru-RU" dirty="0" smtClean="0"/>
              <a:t>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проводиться </a:t>
            </a:r>
            <a:r>
              <a:rPr lang="ru-RU" dirty="0" err="1"/>
              <a:t>страхування</a:t>
            </a:r>
            <a:endParaRPr lang="ru-RU" dirty="0"/>
          </a:p>
          <a:p>
            <a:r>
              <a:rPr lang="ru-RU" dirty="0"/>
              <a:t>(страхового </a:t>
            </a:r>
            <a:r>
              <a:rPr lang="ru-RU" dirty="0" err="1"/>
              <a:t>ризику</a:t>
            </a:r>
            <a:r>
              <a:rPr lang="ru-RU" dirty="0"/>
              <a:t>),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використання</a:t>
            </a:r>
            <a:r>
              <a:rPr lang="ru-RU" dirty="0"/>
              <a:t> (</a:t>
            </a:r>
            <a:r>
              <a:rPr lang="ru-RU" dirty="0" err="1"/>
              <a:t>експлуатації</a:t>
            </a:r>
            <a:r>
              <a:rPr lang="ru-RU" dirty="0"/>
              <a:t>) </a:t>
            </a:r>
            <a:r>
              <a:rPr lang="ru-RU" dirty="0" err="1"/>
              <a:t>зазначеного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endParaRPr lang="ru-RU" dirty="0"/>
          </a:p>
          <a:p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повітряного</a:t>
            </a:r>
            <a:r>
              <a:rPr lang="ru-RU" dirty="0"/>
              <a:t> судна.</a:t>
            </a:r>
          </a:p>
        </p:txBody>
      </p:sp>
    </p:spTree>
    <p:extLst>
      <p:ext uri="{BB962C8B-B14F-4D97-AF65-F5344CB8AC3E}">
        <p14:creationId xmlns:p14="http://schemas.microsoft.com/office/powerpoint/2010/main" val="30726113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4488" y="541212"/>
            <a:ext cx="9001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Ризик</a:t>
            </a:r>
            <a:r>
              <a:rPr lang="ru-RU" b="1" dirty="0"/>
              <a:t> «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/>
              <a:t>перевезень</a:t>
            </a:r>
            <a:r>
              <a:rPr lang="ru-RU" b="1" dirty="0"/>
              <a:t> </a:t>
            </a:r>
            <a:r>
              <a:rPr lang="ru-RU" b="1" dirty="0" err="1"/>
              <a:t>повітряним</a:t>
            </a:r>
            <a:r>
              <a:rPr lang="ru-RU" b="1" dirty="0"/>
              <a:t> судном»,</a:t>
            </a:r>
          </a:p>
          <a:p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</a:t>
            </a:r>
          </a:p>
          <a:p>
            <a:r>
              <a:rPr lang="ru-RU" dirty="0"/>
              <a:t>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страхування</a:t>
            </a:r>
            <a:endParaRPr lang="ru-RU" dirty="0"/>
          </a:p>
          <a:p>
            <a:r>
              <a:rPr lang="ru-RU" dirty="0"/>
              <a:t>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особою, </a:t>
            </a:r>
            <a:r>
              <a:rPr lang="ru-RU" dirty="0" err="1"/>
              <a:t>відповідальність</a:t>
            </a:r>
            <a:endParaRPr lang="ru-RU" dirty="0"/>
          </a:p>
          <a:p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на</a:t>
            </a:r>
          </a:p>
          <a:p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проводиться </a:t>
            </a:r>
            <a:r>
              <a:rPr lang="ru-RU" dirty="0" err="1"/>
              <a:t>страхування</a:t>
            </a:r>
            <a:r>
              <a:rPr lang="ru-RU" dirty="0"/>
              <a:t> (страхового </a:t>
            </a:r>
            <a:r>
              <a:rPr lang="ru-RU" dirty="0" err="1"/>
              <a:t>ризику</a:t>
            </a:r>
            <a:r>
              <a:rPr lang="ru-RU" dirty="0"/>
              <a:t>), </a:t>
            </a:r>
            <a:r>
              <a:rPr lang="ru-RU" dirty="0" err="1"/>
              <a:t>під</a:t>
            </a:r>
            <a:r>
              <a:rPr lang="ru-RU" dirty="0"/>
              <a:t> час</a:t>
            </a:r>
          </a:p>
          <a:p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перевезень</a:t>
            </a:r>
            <a:r>
              <a:rPr lang="ru-RU" dirty="0"/>
              <a:t> </a:t>
            </a:r>
            <a:r>
              <a:rPr lang="ru-RU" dirty="0" err="1"/>
              <a:t>повітряним</a:t>
            </a:r>
            <a:r>
              <a:rPr lang="ru-RU" dirty="0"/>
              <a:t> судном. </a:t>
            </a:r>
            <a:endParaRPr lang="ru-RU" dirty="0" smtClean="0"/>
          </a:p>
          <a:p>
            <a:r>
              <a:rPr lang="ru-RU" b="1" dirty="0" smtClean="0"/>
              <a:t>За </a:t>
            </a:r>
            <a:r>
              <a:rPr lang="ru-RU" b="1" dirty="0" err="1"/>
              <a:t>цим</a:t>
            </a:r>
            <a:r>
              <a:rPr lang="ru-RU" b="1" dirty="0"/>
              <a:t> </a:t>
            </a:r>
            <a:r>
              <a:rPr lang="ru-RU" b="1" dirty="0" err="1"/>
              <a:t>ризиком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бути </a:t>
            </a:r>
            <a:r>
              <a:rPr lang="ru-RU" b="1" dirty="0" smtClean="0"/>
              <a:t>застрахована </a:t>
            </a:r>
            <a:r>
              <a:rPr lang="ru-RU" b="1" dirty="0" err="1" smtClean="0"/>
              <a:t>відповідальність</a:t>
            </a:r>
            <a:r>
              <a:rPr lang="ru-RU" b="1" dirty="0" smtClean="0"/>
              <a:t> </a:t>
            </a: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/>
              <a:t>перевезень</a:t>
            </a:r>
            <a:r>
              <a:rPr lang="ru-RU" b="1" dirty="0"/>
              <a:t>, </a:t>
            </a:r>
            <a:r>
              <a:rPr lang="ru-RU" b="1" dirty="0" err="1"/>
              <a:t>уключаючи</a:t>
            </a:r>
            <a:r>
              <a:rPr lang="ru-RU" b="1" dirty="0"/>
              <a:t> </a:t>
            </a:r>
            <a:r>
              <a:rPr lang="ru-RU" b="1" dirty="0" err="1"/>
              <a:t>відповідальність</a:t>
            </a:r>
            <a:r>
              <a:rPr lang="ru-RU" b="1" dirty="0"/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перевізника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здійснює</a:t>
            </a:r>
            <a:r>
              <a:rPr lang="ru-RU" dirty="0"/>
              <a:t> </a:t>
            </a:r>
            <a:r>
              <a:rPr lang="ru-RU" dirty="0" err="1"/>
              <a:t>перевезення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, </a:t>
            </a:r>
            <a:r>
              <a:rPr lang="ru-RU" dirty="0" err="1"/>
              <a:t>вантажобагажу</a:t>
            </a:r>
            <a:r>
              <a:rPr lang="ru-RU" dirty="0"/>
              <a:t>, </a:t>
            </a:r>
            <a:r>
              <a:rPr lang="ru-RU" dirty="0" err="1"/>
              <a:t>пасажирів</a:t>
            </a:r>
            <a:r>
              <a:rPr lang="ru-RU" dirty="0"/>
              <a:t>, багажу</a:t>
            </a:r>
          </a:p>
          <a:p>
            <a:r>
              <a:rPr lang="ru-RU" dirty="0"/>
              <a:t>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пошти</a:t>
            </a:r>
            <a:r>
              <a:rPr lang="ru-RU" dirty="0"/>
              <a:t> </a:t>
            </a:r>
            <a:r>
              <a:rPr lang="ru-RU" dirty="0" err="1"/>
              <a:t>повітряними</a:t>
            </a:r>
            <a:r>
              <a:rPr lang="ru-RU" dirty="0"/>
              <a:t> суднами;</a:t>
            </a:r>
          </a:p>
          <a:p>
            <a:r>
              <a:rPr lang="ru-RU" dirty="0"/>
              <a:t>2)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перевезення</a:t>
            </a:r>
            <a:r>
              <a:rPr lang="ru-RU" dirty="0"/>
              <a:t> </a:t>
            </a:r>
            <a:r>
              <a:rPr lang="ru-RU" dirty="0" err="1"/>
              <a:t>небезпечних</a:t>
            </a:r>
            <a:r>
              <a:rPr lang="ru-RU" dirty="0"/>
              <a:t> </a:t>
            </a:r>
            <a:r>
              <a:rPr lang="ru-RU" dirty="0" err="1"/>
              <a:t>вантажів</a:t>
            </a:r>
            <a:r>
              <a:rPr lang="ru-RU" dirty="0"/>
              <a:t> </a:t>
            </a:r>
            <a:r>
              <a:rPr lang="ru-RU" dirty="0" err="1"/>
              <a:t>повітряними</a:t>
            </a:r>
            <a:r>
              <a:rPr lang="ru-RU" dirty="0"/>
              <a:t> суднами.</a:t>
            </a:r>
          </a:p>
          <a:p>
            <a:r>
              <a:rPr lang="ru-RU" b="1" dirty="0" err="1">
                <a:solidFill>
                  <a:srgbClr val="C00000"/>
                </a:solidFill>
              </a:rPr>
              <a:t>Загалом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клас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11 не </a:t>
            </a:r>
            <a:r>
              <a:rPr lang="ru-RU" b="1" dirty="0" err="1">
                <a:solidFill>
                  <a:srgbClr val="C00000"/>
                </a:solidFill>
              </a:rPr>
              <a:t>включає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наземного транспортного </a:t>
            </a:r>
            <a:r>
              <a:rPr lang="ru-RU" dirty="0" err="1" smtClean="0"/>
              <a:t>засобу</a:t>
            </a:r>
            <a:r>
              <a:rPr lang="ru-RU" dirty="0" smtClean="0"/>
              <a:t>(</a:t>
            </a:r>
            <a:r>
              <a:rPr lang="ru-RU" dirty="0" err="1" smtClean="0"/>
              <a:t>уключаючи</a:t>
            </a:r>
            <a:r>
              <a:rPr lang="ru-RU" dirty="0" smtClean="0"/>
              <a:t>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10;</a:t>
            </a:r>
          </a:p>
          <a:p>
            <a:r>
              <a:rPr lang="ru-RU" dirty="0"/>
              <a:t>2)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водного судна (</a:t>
            </a:r>
            <a:r>
              <a:rPr lang="ru-RU" dirty="0" err="1"/>
              <a:t>уключаючи</a:t>
            </a:r>
            <a:endParaRPr lang="ru-RU" dirty="0"/>
          </a:p>
          <a:p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12;</a:t>
            </a:r>
          </a:p>
          <a:p>
            <a:r>
              <a:rPr lang="ru-RU" dirty="0"/>
              <a:t>3) </a:t>
            </a:r>
            <a:r>
              <a:rPr lang="ru-RU" dirty="0" err="1"/>
              <a:t>відповідальності</a:t>
            </a:r>
            <a:r>
              <a:rPr lang="ru-RU" dirty="0"/>
              <a:t>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13;</a:t>
            </a:r>
          </a:p>
          <a:p>
            <a:r>
              <a:rPr lang="ru-RU" dirty="0"/>
              <a:t>4) </a:t>
            </a:r>
            <a:r>
              <a:rPr lang="ru-RU" dirty="0" err="1"/>
              <a:t>судових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, </a:t>
            </a:r>
            <a:r>
              <a:rPr lang="ru-RU" dirty="0" err="1"/>
              <a:t>передбачених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17.</a:t>
            </a:r>
          </a:p>
        </p:txBody>
      </p:sp>
    </p:spTree>
    <p:extLst>
      <p:ext uri="{BB962C8B-B14F-4D97-AF65-F5344CB8AC3E}">
        <p14:creationId xmlns:p14="http://schemas.microsoft.com/office/powerpoint/2010/main" val="4136941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1576" y="620688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12 “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, яка </a:t>
            </a:r>
            <a:r>
              <a:rPr lang="ru-RU" b="1" dirty="0" err="1"/>
              <a:t>виникає</a:t>
            </a:r>
            <a:r>
              <a:rPr lang="ru-RU" b="1" dirty="0"/>
              <a:t> </a:t>
            </a:r>
            <a:r>
              <a:rPr lang="ru-RU" b="1" dirty="0" err="1"/>
              <a:t>внаслідок</a:t>
            </a:r>
            <a:endParaRPr lang="ru-RU" b="1" dirty="0"/>
          </a:p>
          <a:p>
            <a:r>
              <a:rPr lang="ru-RU" b="1" dirty="0" err="1"/>
              <a:t>використання</a:t>
            </a:r>
            <a:r>
              <a:rPr lang="ru-RU" b="1" dirty="0"/>
              <a:t> водного судна (у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b="1" dirty="0" err="1"/>
              <a:t>перевізника</a:t>
            </a:r>
            <a:r>
              <a:rPr lang="ru-RU" b="1" dirty="0"/>
              <a:t>)”</a:t>
            </a:r>
          </a:p>
          <a:p>
            <a:endParaRPr lang="ru-RU" dirty="0"/>
          </a:p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12 </a:t>
            </a:r>
            <a:r>
              <a:rPr lang="ru-RU" b="1" dirty="0" err="1"/>
              <a:t>включає</a:t>
            </a:r>
            <a:r>
              <a:rPr lang="ru-RU" b="1" dirty="0"/>
              <a:t> </a:t>
            </a:r>
            <a:r>
              <a:rPr lang="ru-RU" b="1" dirty="0" err="1"/>
              <a:t>такі</a:t>
            </a:r>
            <a:r>
              <a:rPr lang="ru-RU" b="1" dirty="0"/>
              <a:t> </a:t>
            </a:r>
            <a:r>
              <a:rPr lang="ru-RU" b="1" dirty="0" err="1"/>
              <a:t>ризики</a:t>
            </a:r>
            <a:r>
              <a:rPr lang="ru-RU" b="1" dirty="0"/>
              <a:t> в межах </a:t>
            </a:r>
            <a:r>
              <a:rPr lang="ru-RU" b="1" dirty="0" err="1"/>
              <a:t>класу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(</a:t>
            </a:r>
            <a:r>
              <a:rPr lang="ru-RU" dirty="0" err="1"/>
              <a:t>експлуатації</a:t>
            </a:r>
            <a:r>
              <a:rPr lang="ru-RU" dirty="0"/>
              <a:t>) </a:t>
            </a:r>
            <a:r>
              <a:rPr lang="ru-RU" dirty="0" err="1" smtClean="0"/>
              <a:t>водногосудна</a:t>
            </a:r>
            <a:r>
              <a:rPr lang="ru-RU" dirty="0"/>
              <a:t>;</a:t>
            </a:r>
          </a:p>
          <a:p>
            <a:r>
              <a:rPr lang="ru-RU" dirty="0"/>
              <a:t>2)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перевезень</a:t>
            </a:r>
            <a:r>
              <a:rPr lang="ru-RU" dirty="0"/>
              <a:t> </a:t>
            </a:r>
            <a:r>
              <a:rPr lang="ru-RU" dirty="0" err="1"/>
              <a:t>водним</a:t>
            </a:r>
            <a:r>
              <a:rPr lang="ru-RU" dirty="0"/>
              <a:t> судном.</a:t>
            </a:r>
          </a:p>
          <a:p>
            <a:endParaRPr lang="ru-RU" dirty="0"/>
          </a:p>
          <a:p>
            <a:r>
              <a:rPr lang="ru-RU" b="1" dirty="0" err="1"/>
              <a:t>Ризик</a:t>
            </a:r>
            <a:r>
              <a:rPr lang="ru-RU" b="1" dirty="0"/>
              <a:t> «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, яка </a:t>
            </a:r>
            <a:r>
              <a:rPr lang="ru-RU" b="1" dirty="0" err="1"/>
              <a:t>виникає</a:t>
            </a:r>
            <a:r>
              <a:rPr lang="ru-RU" b="1" dirty="0"/>
              <a:t> </a:t>
            </a:r>
            <a:r>
              <a:rPr lang="ru-RU" b="1" dirty="0" err="1"/>
              <a:t>внаслідок</a:t>
            </a:r>
            <a:r>
              <a:rPr lang="ru-RU" b="1" dirty="0"/>
              <a:t> </a:t>
            </a:r>
            <a:r>
              <a:rPr lang="ru-RU" b="1" dirty="0" err="1"/>
              <a:t>використання</a:t>
            </a:r>
            <a:r>
              <a:rPr lang="ru-RU" b="1" dirty="0"/>
              <a:t> (</a:t>
            </a:r>
            <a:r>
              <a:rPr lang="ru-RU" b="1" dirty="0" err="1" smtClean="0"/>
              <a:t>експлуатації</a:t>
            </a:r>
            <a:r>
              <a:rPr lang="ru-RU" b="1" dirty="0" smtClean="0"/>
              <a:t>) водного </a:t>
            </a:r>
            <a:r>
              <a:rPr lang="ru-RU" b="1" dirty="0"/>
              <a:t>судна»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</a:t>
            </a:r>
            <a:r>
              <a:rPr lang="ru-RU" dirty="0" smtClean="0"/>
              <a:t>договором </a:t>
            </a:r>
            <a:r>
              <a:rPr lang="ru-RU" dirty="0" err="1" smtClean="0"/>
              <a:t>страхування</a:t>
            </a:r>
            <a:r>
              <a:rPr lang="ru-RU" dirty="0" smtClean="0"/>
              <a:t> </a:t>
            </a:r>
            <a:r>
              <a:rPr lang="ru-RU" dirty="0"/>
              <a:t>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smtClean="0"/>
              <a:t>умов 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 smtClean="0"/>
              <a:t>заподіяної</a:t>
            </a:r>
            <a:r>
              <a:rPr lang="ru-RU" dirty="0" smtClean="0"/>
              <a:t> особою</a:t>
            </a:r>
            <a:r>
              <a:rPr lang="ru-RU" dirty="0"/>
              <a:t>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 </a:t>
            </a:r>
            <a:r>
              <a:rPr lang="ru-RU" dirty="0" err="1" smtClean="0"/>
              <a:t>внаслідок</a:t>
            </a:r>
            <a:r>
              <a:rPr lang="ru-RU" dirty="0" smtClean="0"/>
              <a:t> </a:t>
            </a:r>
            <a:r>
              <a:rPr lang="ru-RU" dirty="0" err="1" smtClean="0"/>
              <a:t>настання</a:t>
            </a:r>
            <a:r>
              <a:rPr lang="ru-RU" dirty="0" smtClean="0"/>
              <a:t> </a:t>
            </a:r>
            <a:r>
              <a:rPr lang="ru-RU" dirty="0" err="1"/>
              <a:t>події</a:t>
            </a:r>
            <a:r>
              <a:rPr lang="ru-RU" dirty="0"/>
              <a:t>,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проводиться </a:t>
            </a:r>
            <a:r>
              <a:rPr lang="ru-RU" dirty="0" err="1"/>
              <a:t>страхування</a:t>
            </a:r>
            <a:r>
              <a:rPr lang="ru-RU" dirty="0"/>
              <a:t> (страхового </a:t>
            </a:r>
            <a:r>
              <a:rPr lang="ru-RU" dirty="0" err="1"/>
              <a:t>ризику</a:t>
            </a:r>
            <a:r>
              <a:rPr lang="ru-RU" dirty="0" smtClean="0"/>
              <a:t>), </a:t>
            </a: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/>
              <a:t>час </a:t>
            </a:r>
            <a:r>
              <a:rPr lang="ru-RU" dirty="0" err="1"/>
              <a:t>використання</a:t>
            </a:r>
            <a:r>
              <a:rPr lang="ru-RU" dirty="0"/>
              <a:t> (</a:t>
            </a:r>
            <a:r>
              <a:rPr lang="ru-RU" dirty="0" err="1"/>
              <a:t>експлуатації</a:t>
            </a:r>
            <a:r>
              <a:rPr lang="ru-RU" dirty="0"/>
              <a:t>) </a:t>
            </a:r>
            <a:r>
              <a:rPr lang="ru-RU" dirty="0" err="1"/>
              <a:t>зазначеного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водного судна.</a:t>
            </a:r>
          </a:p>
        </p:txBody>
      </p:sp>
    </p:spTree>
    <p:extLst>
      <p:ext uri="{BB962C8B-B14F-4D97-AF65-F5344CB8AC3E}">
        <p14:creationId xmlns:p14="http://schemas.microsoft.com/office/powerpoint/2010/main" val="4136941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2480" y="692696"/>
            <a:ext cx="936104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Ризик</a:t>
            </a:r>
            <a:r>
              <a:rPr lang="ru-RU" b="1" dirty="0"/>
              <a:t> «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/>
              <a:t>перевезень</a:t>
            </a:r>
            <a:r>
              <a:rPr lang="ru-RU" b="1" dirty="0"/>
              <a:t> </a:t>
            </a:r>
            <a:r>
              <a:rPr lang="ru-RU" b="1" dirty="0" err="1"/>
              <a:t>водним</a:t>
            </a:r>
            <a:r>
              <a:rPr lang="ru-RU" b="1" dirty="0"/>
              <a:t> судном» </a:t>
            </a:r>
            <a:r>
              <a:rPr lang="ru-RU" b="1" dirty="0" err="1" smtClean="0"/>
              <a:t>характеризується</a:t>
            </a:r>
            <a:r>
              <a:rPr lang="ru-RU" b="1" dirty="0" smtClean="0"/>
              <a:t> </a:t>
            </a:r>
            <a:r>
              <a:rPr lang="ru-RU" dirty="0" err="1" smtClean="0"/>
              <a:t>обов’язком</a:t>
            </a:r>
            <a:r>
              <a:rPr lang="ru-RU" dirty="0" smtClean="0"/>
              <a:t> </a:t>
            </a:r>
            <a:r>
              <a:rPr lang="ru-RU" dirty="0"/>
              <a:t>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 smtClean="0"/>
              <a:t>премію</a:t>
            </a:r>
            <a:r>
              <a:rPr lang="ru-RU" dirty="0" smtClean="0"/>
              <a:t>) </a:t>
            </a:r>
            <a:r>
              <a:rPr lang="ru-RU" dirty="0" err="1" smtClean="0"/>
              <a:t>здійснити</a:t>
            </a:r>
            <a:r>
              <a:rPr lang="ru-RU" dirty="0" smtClean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 smtClean="0"/>
              <a:t>законодавства</a:t>
            </a:r>
            <a:r>
              <a:rPr lang="ru-RU" dirty="0" smtClean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особою,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</a:t>
            </a:r>
            <a:r>
              <a:rPr lang="ru-RU" dirty="0" smtClean="0"/>
              <a:t>застрахована, </a:t>
            </a:r>
            <a:r>
              <a:rPr lang="ru-RU" dirty="0" err="1" smtClean="0"/>
              <a:t>потерпілій</a:t>
            </a:r>
            <a:r>
              <a:rPr lang="ru-RU" dirty="0" smtClean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 smtClean="0"/>
              <a:t>якої</a:t>
            </a:r>
            <a:r>
              <a:rPr lang="ru-RU" dirty="0" smtClean="0"/>
              <a:t> проводиться </a:t>
            </a:r>
            <a:r>
              <a:rPr lang="ru-RU" dirty="0" err="1"/>
              <a:t>страхування</a:t>
            </a:r>
            <a:r>
              <a:rPr lang="ru-RU" dirty="0"/>
              <a:t> (страхового </a:t>
            </a:r>
            <a:r>
              <a:rPr lang="ru-RU" dirty="0" err="1"/>
              <a:t>ризику</a:t>
            </a:r>
            <a:r>
              <a:rPr lang="ru-RU" dirty="0"/>
              <a:t>),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перевезень</a:t>
            </a:r>
            <a:r>
              <a:rPr lang="ru-RU" dirty="0"/>
              <a:t> </a:t>
            </a:r>
            <a:r>
              <a:rPr lang="ru-RU" dirty="0" err="1"/>
              <a:t>водним</a:t>
            </a:r>
            <a:r>
              <a:rPr lang="ru-RU" dirty="0"/>
              <a:t> судном.</a:t>
            </a:r>
          </a:p>
          <a:p>
            <a:r>
              <a:rPr lang="ru-RU" b="1" dirty="0"/>
              <a:t>За </a:t>
            </a:r>
            <a:r>
              <a:rPr lang="ru-RU" b="1" dirty="0" err="1"/>
              <a:t>цим</a:t>
            </a:r>
            <a:r>
              <a:rPr lang="ru-RU" b="1" dirty="0"/>
              <a:t> </a:t>
            </a:r>
            <a:r>
              <a:rPr lang="ru-RU" b="1" dirty="0" err="1"/>
              <a:t>ризиком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бути застрахована </a:t>
            </a:r>
            <a:r>
              <a:rPr lang="ru-RU" b="1" dirty="0" err="1"/>
              <a:t>відповідальність</a:t>
            </a:r>
            <a:r>
              <a:rPr lang="ru-RU" b="1" dirty="0"/>
              <a:t> </a:t>
            </a: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/>
              <a:t>перевезень</a:t>
            </a:r>
            <a:r>
              <a:rPr lang="ru-RU" b="1" dirty="0"/>
              <a:t>, </a:t>
            </a:r>
            <a:r>
              <a:rPr lang="ru-RU" b="1" dirty="0" err="1"/>
              <a:t>уключаючи</a:t>
            </a:r>
            <a:endParaRPr lang="ru-RU" b="1" dirty="0"/>
          </a:p>
          <a:p>
            <a:r>
              <a:rPr lang="ru-RU" b="1" dirty="0" err="1"/>
              <a:t>відповідальність</a:t>
            </a:r>
            <a:r>
              <a:rPr lang="ru-RU" b="1" dirty="0"/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перевізника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здійснює</a:t>
            </a:r>
            <a:r>
              <a:rPr lang="ru-RU" dirty="0"/>
              <a:t> </a:t>
            </a:r>
            <a:r>
              <a:rPr lang="ru-RU" dirty="0" err="1"/>
              <a:t>перевезення</a:t>
            </a:r>
            <a:r>
              <a:rPr lang="ru-RU" dirty="0"/>
              <a:t> </a:t>
            </a:r>
            <a:r>
              <a:rPr lang="ru-RU" dirty="0" err="1"/>
              <a:t>вантажу</a:t>
            </a:r>
            <a:r>
              <a:rPr lang="ru-RU" dirty="0"/>
              <a:t>, </a:t>
            </a:r>
            <a:r>
              <a:rPr lang="ru-RU" dirty="0" err="1"/>
              <a:t>вантажобагажу</a:t>
            </a:r>
            <a:r>
              <a:rPr lang="ru-RU" dirty="0"/>
              <a:t>, </a:t>
            </a:r>
            <a:r>
              <a:rPr lang="ru-RU" dirty="0" err="1"/>
              <a:t>пасажирів</a:t>
            </a:r>
            <a:r>
              <a:rPr lang="ru-RU" dirty="0"/>
              <a:t>, багажу та/</a:t>
            </a:r>
          </a:p>
          <a:p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пошти</a:t>
            </a:r>
            <a:r>
              <a:rPr lang="ru-RU" dirty="0"/>
              <a:t> </a:t>
            </a:r>
            <a:r>
              <a:rPr lang="ru-RU" dirty="0" err="1"/>
              <a:t>водними</a:t>
            </a:r>
            <a:r>
              <a:rPr lang="ru-RU" dirty="0"/>
              <a:t> суднами;</a:t>
            </a:r>
          </a:p>
          <a:p>
            <a:r>
              <a:rPr lang="ru-RU" dirty="0"/>
              <a:t>2) </a:t>
            </a:r>
            <a:r>
              <a:rPr lang="ru-RU" dirty="0" err="1"/>
              <a:t>суб’єкта</a:t>
            </a:r>
            <a:r>
              <a:rPr lang="ru-RU" dirty="0"/>
              <a:t> </a:t>
            </a:r>
            <a:r>
              <a:rPr lang="ru-RU" dirty="0" err="1"/>
              <a:t>перевезення</a:t>
            </a:r>
            <a:r>
              <a:rPr lang="ru-RU" dirty="0"/>
              <a:t> </a:t>
            </a:r>
            <a:r>
              <a:rPr lang="ru-RU" dirty="0" err="1"/>
              <a:t>небезпечних</a:t>
            </a:r>
            <a:r>
              <a:rPr lang="ru-RU" dirty="0"/>
              <a:t> </a:t>
            </a:r>
            <a:r>
              <a:rPr lang="ru-RU" dirty="0" err="1"/>
              <a:t>вантажів</a:t>
            </a:r>
            <a:r>
              <a:rPr lang="ru-RU" dirty="0"/>
              <a:t> </a:t>
            </a:r>
            <a:r>
              <a:rPr lang="ru-RU" dirty="0" err="1"/>
              <a:t>водними</a:t>
            </a:r>
            <a:r>
              <a:rPr lang="ru-RU" dirty="0"/>
              <a:t> суднами.</a:t>
            </a:r>
          </a:p>
          <a:p>
            <a:r>
              <a:rPr lang="ru-RU" b="1" dirty="0" err="1">
                <a:solidFill>
                  <a:srgbClr val="C00000"/>
                </a:solidFill>
              </a:rPr>
              <a:t>Загалом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клас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12 не </a:t>
            </a:r>
            <a:r>
              <a:rPr lang="ru-RU" b="1" dirty="0" err="1">
                <a:solidFill>
                  <a:srgbClr val="C00000"/>
                </a:solidFill>
              </a:rPr>
              <a:t>включає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наземного транспортного </a:t>
            </a:r>
            <a:r>
              <a:rPr lang="ru-RU" dirty="0" err="1"/>
              <a:t>засобу</a:t>
            </a:r>
            <a:r>
              <a:rPr lang="ru-RU" dirty="0"/>
              <a:t> (у</a:t>
            </a:r>
          </a:p>
          <a:p>
            <a:r>
              <a:rPr lang="ru-RU" dirty="0"/>
              <a:t>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10;</a:t>
            </a:r>
          </a:p>
          <a:p>
            <a:r>
              <a:rPr lang="ru-RU" dirty="0"/>
              <a:t>2)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повітряного</a:t>
            </a:r>
            <a:r>
              <a:rPr lang="ru-RU" dirty="0"/>
              <a:t> судна (у тому </a:t>
            </a:r>
            <a:r>
              <a:rPr lang="ru-RU" dirty="0" err="1"/>
              <a:t>числі</a:t>
            </a:r>
            <a:endParaRPr lang="ru-RU" dirty="0"/>
          </a:p>
          <a:p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11;</a:t>
            </a:r>
          </a:p>
          <a:p>
            <a:r>
              <a:rPr lang="ru-RU" dirty="0"/>
              <a:t>3) </a:t>
            </a:r>
            <a:r>
              <a:rPr lang="ru-RU" dirty="0" err="1"/>
              <a:t>відповідальності</a:t>
            </a:r>
            <a:r>
              <a:rPr lang="ru-RU" dirty="0"/>
              <a:t>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13;</a:t>
            </a:r>
          </a:p>
          <a:p>
            <a:r>
              <a:rPr lang="ru-RU" dirty="0"/>
              <a:t>4) </a:t>
            </a:r>
            <a:r>
              <a:rPr lang="ru-RU" dirty="0" err="1"/>
              <a:t>судових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, </a:t>
            </a:r>
            <a:r>
              <a:rPr lang="ru-RU" dirty="0" err="1"/>
              <a:t>передбачених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17.</a:t>
            </a:r>
          </a:p>
        </p:txBody>
      </p:sp>
    </p:spTree>
    <p:extLst>
      <p:ext uri="{BB962C8B-B14F-4D97-AF65-F5344CB8AC3E}">
        <p14:creationId xmlns:p14="http://schemas.microsoft.com/office/powerpoint/2010/main" val="413694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DF61898C-CE2E-4A20-B963-02BE8DD533FB}"/>
              </a:ext>
            </a:extLst>
          </p:cNvPr>
          <p:cNvSpPr txBox="1"/>
          <p:nvPr/>
        </p:nvSpPr>
        <p:spPr>
          <a:xfrm>
            <a:off x="488504" y="866462"/>
            <a:ext cx="892899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Ліцензія 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вхідного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обраними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межах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надає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право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приймати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межах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такій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передавати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межах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вихідна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ретроцесія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652BCE99-0997-4086-A34B-0DB74C9D1BE2}"/>
              </a:ext>
            </a:extLst>
          </p:cNvPr>
          <p:cNvSpPr txBox="1"/>
          <p:nvPr/>
        </p:nvSpPr>
        <p:spPr>
          <a:xfrm>
            <a:off x="463000" y="2707501"/>
            <a:ext cx="8784976" cy="33445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</a:pP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не може одночасно мати ліцензію на здійснення діяльності з прямого страхування та/або вхідного перестрахування за класами страхування іншого, ніж страхування життя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 за класами страхування життя, </a:t>
            </a:r>
            <a:r>
              <a:rPr lang="uk-UA" sz="18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крім таких випадків 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Страховик, який отримав ліцензію на здійснення діяльності з прямого страхування та/або вхідного перестрахування виключно за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класами страхування 1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та/або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2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може отримати ліцензію на здійснення діяльності з прямого страхування та/або вхідного перестрахування за класами страхування життя;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Страховик, який отримав ліцензію на здійснення діяльності з прямого страхування та/або вхідного перестрахування за класами страхування життя, може отримати ліцензію на здійснення діяльності з прямого страхування та/або вхідного перестрахування за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класами страхування 1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та/або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2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Ліцензування діяльності із страхування</a:t>
            </a:r>
            <a:endParaRPr lang="uk-UA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1999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2480" y="666064"/>
            <a:ext cx="9361040" cy="543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13 “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іншої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визначеної</a:t>
            </a:r>
            <a:r>
              <a:rPr lang="ru-RU" b="1" dirty="0"/>
              <a:t> у</a:t>
            </a:r>
          </a:p>
          <a:p>
            <a:r>
              <a:rPr lang="ru-RU" b="1" dirty="0" err="1"/>
              <a:t>класах</a:t>
            </a:r>
            <a:r>
              <a:rPr lang="ru-RU" b="1" dirty="0"/>
              <a:t> 10, 11, 12)”</a:t>
            </a:r>
          </a:p>
          <a:p>
            <a:endParaRPr lang="ru-RU" sz="500" dirty="0"/>
          </a:p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13 </a:t>
            </a:r>
            <a:r>
              <a:rPr lang="ru-RU" b="1" dirty="0" err="1"/>
              <a:t>включає</a:t>
            </a:r>
            <a:r>
              <a:rPr lang="ru-RU" b="1" dirty="0"/>
              <a:t> </a:t>
            </a:r>
            <a:r>
              <a:rPr lang="ru-RU" b="1" dirty="0" err="1"/>
              <a:t>такі</a:t>
            </a:r>
            <a:r>
              <a:rPr lang="ru-RU" b="1" dirty="0"/>
              <a:t> </a:t>
            </a:r>
            <a:r>
              <a:rPr lang="ru-RU" b="1" dirty="0" err="1"/>
              <a:t>ризики</a:t>
            </a:r>
            <a:r>
              <a:rPr lang="ru-RU" b="1" dirty="0"/>
              <a:t> в межах </a:t>
            </a:r>
            <a:r>
              <a:rPr lang="ru-RU" b="1" dirty="0" err="1"/>
              <a:t>класу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dirty="0" smtClean="0"/>
              <a:t>:</a:t>
            </a:r>
          </a:p>
          <a:p>
            <a:endParaRPr lang="ru-RU" sz="500" dirty="0"/>
          </a:p>
          <a:p>
            <a:r>
              <a:rPr lang="ru-RU" dirty="0"/>
              <a:t>1)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перед </a:t>
            </a:r>
            <a:r>
              <a:rPr lang="ru-RU" dirty="0" err="1"/>
              <a:t>третіми</a:t>
            </a:r>
            <a:r>
              <a:rPr lang="ru-RU" dirty="0"/>
              <a:t> особами,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відповідальність</a:t>
            </a:r>
            <a:endParaRPr lang="ru-RU" dirty="0"/>
          </a:p>
          <a:p>
            <a:r>
              <a:rPr lang="ru-RU" dirty="0"/>
              <a:t>оператора </a:t>
            </a:r>
            <a:r>
              <a:rPr lang="ru-RU" dirty="0" err="1"/>
              <a:t>ядерної</a:t>
            </a:r>
            <a:r>
              <a:rPr lang="ru-RU" dirty="0"/>
              <a:t> установки за </a:t>
            </a:r>
            <a:r>
              <a:rPr lang="ru-RU" dirty="0" err="1"/>
              <a:t>ядерну</a:t>
            </a:r>
            <a:r>
              <a:rPr lang="ru-RU" dirty="0"/>
              <a:t> шкоду, яка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заподіяна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endParaRPr lang="ru-RU" dirty="0"/>
          </a:p>
          <a:p>
            <a:r>
              <a:rPr lang="ru-RU" dirty="0"/>
              <a:t>ядерного </a:t>
            </a:r>
            <a:r>
              <a:rPr lang="ru-RU" dirty="0" err="1"/>
              <a:t>інциденту</a:t>
            </a:r>
            <a:r>
              <a:rPr lang="ru-RU" dirty="0"/>
              <a:t>, з </a:t>
            </a:r>
            <a:r>
              <a:rPr lang="ru-RU" dirty="0" err="1"/>
              <a:t>обмеженнями</a:t>
            </a:r>
            <a:r>
              <a:rPr lang="ru-RU" dirty="0"/>
              <a:t> та </a:t>
            </a:r>
            <a:r>
              <a:rPr lang="ru-RU" dirty="0" err="1"/>
              <a:t>особливостями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дають</a:t>
            </a:r>
            <a:r>
              <a:rPr lang="ru-RU" dirty="0"/>
              <a:t> </a:t>
            </a:r>
            <a:r>
              <a:rPr lang="ru-RU" dirty="0" err="1"/>
              <a:t>підстави</a:t>
            </a:r>
            <a:r>
              <a:rPr lang="ru-RU" dirty="0"/>
              <a:t> для</a:t>
            </a:r>
          </a:p>
          <a:p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спрощеного</a:t>
            </a:r>
            <a:r>
              <a:rPr lang="ru-RU" dirty="0"/>
              <a:t> </a:t>
            </a:r>
            <a:r>
              <a:rPr lang="ru-RU" dirty="0" err="1"/>
              <a:t>підходу</a:t>
            </a:r>
            <a:r>
              <a:rPr lang="ru-RU" dirty="0"/>
              <a:t> для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платоспроможності</a:t>
            </a:r>
            <a:r>
              <a:rPr lang="ru-RU" dirty="0"/>
              <a:t> та</a:t>
            </a:r>
          </a:p>
          <a:p>
            <a:r>
              <a:rPr lang="ru-RU" dirty="0" err="1"/>
              <a:t>мінімального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;</a:t>
            </a:r>
          </a:p>
          <a:p>
            <a:r>
              <a:rPr lang="ru-RU" dirty="0"/>
              <a:t>2)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перед </a:t>
            </a:r>
            <a:r>
              <a:rPr lang="ru-RU" dirty="0" err="1"/>
              <a:t>третіми</a:t>
            </a:r>
            <a:r>
              <a:rPr lang="ru-RU" dirty="0"/>
              <a:t> особами,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відповідальність</a:t>
            </a:r>
            <a:endParaRPr lang="ru-RU" dirty="0"/>
          </a:p>
          <a:p>
            <a:r>
              <a:rPr lang="ru-RU" dirty="0"/>
              <a:t>оператора </a:t>
            </a:r>
            <a:r>
              <a:rPr lang="ru-RU" dirty="0" err="1"/>
              <a:t>ядерної</a:t>
            </a:r>
            <a:r>
              <a:rPr lang="ru-RU" dirty="0"/>
              <a:t> установки за </a:t>
            </a:r>
            <a:r>
              <a:rPr lang="ru-RU" dirty="0" err="1"/>
              <a:t>ядерну</a:t>
            </a:r>
            <a:r>
              <a:rPr lang="ru-RU" dirty="0"/>
              <a:t> шкоду, яка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заподіяна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endParaRPr lang="ru-RU" dirty="0"/>
          </a:p>
          <a:p>
            <a:r>
              <a:rPr lang="ru-RU" dirty="0"/>
              <a:t>ядерного </a:t>
            </a:r>
            <a:r>
              <a:rPr lang="ru-RU" dirty="0" err="1"/>
              <a:t>інциденту</a:t>
            </a:r>
            <a:r>
              <a:rPr lang="ru-RU" dirty="0"/>
              <a:t>, без </a:t>
            </a:r>
            <a:r>
              <a:rPr lang="ru-RU" dirty="0" err="1"/>
              <a:t>обмежень</a:t>
            </a:r>
            <a:r>
              <a:rPr lang="ru-RU" dirty="0"/>
              <a:t> та </a:t>
            </a:r>
            <a:r>
              <a:rPr lang="ru-RU" dirty="0" err="1"/>
              <a:t>особливостей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дають</a:t>
            </a:r>
            <a:r>
              <a:rPr lang="ru-RU" dirty="0"/>
              <a:t> </a:t>
            </a:r>
            <a:r>
              <a:rPr lang="ru-RU" dirty="0" err="1"/>
              <a:t>підстави</a:t>
            </a:r>
            <a:r>
              <a:rPr lang="ru-RU" dirty="0"/>
              <a:t> для </a:t>
            </a:r>
            <a:r>
              <a:rPr lang="ru-RU" dirty="0" err="1"/>
              <a:t>застосування</a:t>
            </a:r>
            <a:endParaRPr lang="ru-RU" dirty="0"/>
          </a:p>
          <a:p>
            <a:r>
              <a:rPr lang="ru-RU" dirty="0" err="1"/>
              <a:t>спрощеного</a:t>
            </a:r>
            <a:r>
              <a:rPr lang="ru-RU" dirty="0"/>
              <a:t> </a:t>
            </a:r>
            <a:r>
              <a:rPr lang="ru-RU" dirty="0" err="1"/>
              <a:t>підходу</a:t>
            </a:r>
            <a:r>
              <a:rPr lang="ru-RU" dirty="0"/>
              <a:t> для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платоспроможності</a:t>
            </a:r>
            <a:r>
              <a:rPr lang="ru-RU" dirty="0"/>
              <a:t> та </a:t>
            </a:r>
            <a:r>
              <a:rPr lang="ru-RU" dirty="0" err="1"/>
              <a:t>мінімального</a:t>
            </a:r>
            <a:endParaRPr lang="ru-RU" dirty="0"/>
          </a:p>
          <a:p>
            <a:r>
              <a:rPr lang="ru-RU" dirty="0" err="1"/>
              <a:t>капіталу</a:t>
            </a:r>
            <a:r>
              <a:rPr lang="ru-RU" dirty="0"/>
              <a:t>;</a:t>
            </a:r>
          </a:p>
          <a:p>
            <a:r>
              <a:rPr lang="ru-RU" dirty="0"/>
              <a:t>3)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оператора </a:t>
            </a:r>
            <a:r>
              <a:rPr lang="ru-RU" dirty="0" err="1"/>
              <a:t>ядерної</a:t>
            </a:r>
            <a:r>
              <a:rPr lang="ru-RU" dirty="0"/>
              <a:t> установки за </a:t>
            </a:r>
            <a:r>
              <a:rPr lang="ru-RU" dirty="0" err="1"/>
              <a:t>ядерну</a:t>
            </a:r>
            <a:r>
              <a:rPr lang="ru-RU" dirty="0"/>
              <a:t> шкоду, яка </a:t>
            </a:r>
            <a:r>
              <a:rPr lang="ru-RU" dirty="0" err="1"/>
              <a:t>може</a:t>
            </a:r>
            <a:endParaRPr lang="ru-RU" dirty="0"/>
          </a:p>
          <a:p>
            <a:r>
              <a:rPr lang="ru-RU" dirty="0"/>
              <a:t>бути </a:t>
            </a:r>
            <a:r>
              <a:rPr lang="ru-RU" dirty="0" err="1"/>
              <a:t>заподіяна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ядерного </a:t>
            </a:r>
            <a:r>
              <a:rPr lang="ru-RU" dirty="0" err="1"/>
              <a:t>інциденту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Закону</a:t>
            </a:r>
          </a:p>
          <a:p>
            <a:r>
              <a:rPr lang="ru-RU" dirty="0" err="1"/>
              <a:t>України</a:t>
            </a:r>
            <a:r>
              <a:rPr lang="ru-RU" dirty="0"/>
              <a:t> “Про </a:t>
            </a:r>
            <a:r>
              <a:rPr lang="ru-RU" dirty="0" err="1"/>
              <a:t>цивільну</a:t>
            </a:r>
            <a:r>
              <a:rPr lang="ru-RU" dirty="0"/>
              <a:t> </a:t>
            </a:r>
            <a:r>
              <a:rPr lang="ru-RU" dirty="0" err="1"/>
              <a:t>відповідальність</a:t>
            </a:r>
            <a:r>
              <a:rPr lang="ru-RU" dirty="0"/>
              <a:t> за </a:t>
            </a:r>
            <a:r>
              <a:rPr lang="ru-RU" dirty="0" err="1"/>
              <a:t>ядерну</a:t>
            </a:r>
            <a:r>
              <a:rPr lang="ru-RU" dirty="0"/>
              <a:t> шкоду та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фінансове</a:t>
            </a:r>
            <a:r>
              <a:rPr lang="ru-RU" dirty="0"/>
              <a:t> </a:t>
            </a:r>
            <a:r>
              <a:rPr lang="ru-RU" dirty="0" err="1"/>
              <a:t>забезпечення</a:t>
            </a:r>
            <a:r>
              <a:rPr lang="ru-RU" dirty="0" smtClean="0"/>
              <a:t>”, без </a:t>
            </a:r>
            <a:r>
              <a:rPr lang="ru-RU" dirty="0" err="1"/>
              <a:t>обмежень</a:t>
            </a:r>
            <a:r>
              <a:rPr lang="ru-RU" dirty="0"/>
              <a:t> та </a:t>
            </a:r>
            <a:r>
              <a:rPr lang="ru-RU" dirty="0" err="1"/>
              <a:t>особливостей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дають</a:t>
            </a:r>
            <a:r>
              <a:rPr lang="ru-RU" dirty="0"/>
              <a:t> </a:t>
            </a:r>
            <a:r>
              <a:rPr lang="ru-RU" dirty="0" err="1"/>
              <a:t>підстави</a:t>
            </a:r>
            <a:r>
              <a:rPr lang="ru-RU" dirty="0"/>
              <a:t> для </a:t>
            </a:r>
            <a:r>
              <a:rPr lang="ru-RU" dirty="0" err="1"/>
              <a:t>застосування</a:t>
            </a:r>
            <a:r>
              <a:rPr lang="ru-RU" dirty="0"/>
              <a:t> </a:t>
            </a:r>
            <a:r>
              <a:rPr lang="ru-RU" dirty="0" err="1"/>
              <a:t>спрощеного</a:t>
            </a:r>
            <a:r>
              <a:rPr lang="ru-RU" dirty="0"/>
              <a:t> </a:t>
            </a:r>
            <a:r>
              <a:rPr lang="ru-RU" dirty="0" err="1"/>
              <a:t>підходу</a:t>
            </a:r>
            <a:endParaRPr lang="ru-RU" dirty="0"/>
          </a:p>
          <a:p>
            <a:r>
              <a:rPr lang="ru-RU" dirty="0"/>
              <a:t>для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платоспроможності</a:t>
            </a:r>
            <a:r>
              <a:rPr lang="ru-RU" dirty="0"/>
              <a:t> та </a:t>
            </a:r>
            <a:r>
              <a:rPr lang="ru-RU" dirty="0" err="1"/>
              <a:t>мінімального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27302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6496" y="1196752"/>
            <a:ext cx="89289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Страховик </a:t>
            </a:r>
            <a:r>
              <a:rPr lang="ru-RU" b="1" dirty="0" err="1">
                <a:solidFill>
                  <a:srgbClr val="C00000"/>
                </a:solidFill>
              </a:rPr>
              <a:t>зобов’язаний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дотримуватись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обмежень</a:t>
            </a:r>
            <a:r>
              <a:rPr lang="ru-RU" b="1" dirty="0">
                <a:solidFill>
                  <a:srgbClr val="C00000"/>
                </a:solidFill>
              </a:rPr>
              <a:t> та </a:t>
            </a:r>
            <a:r>
              <a:rPr lang="ru-RU" b="1" dirty="0" err="1">
                <a:solidFill>
                  <a:srgbClr val="C00000"/>
                </a:solidFill>
              </a:rPr>
              <a:t>особливостей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які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дають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підстави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для </a:t>
            </a:r>
            <a:r>
              <a:rPr lang="ru-RU" b="1" dirty="0" err="1">
                <a:solidFill>
                  <a:srgbClr val="C00000"/>
                </a:solidFill>
              </a:rPr>
              <a:t>застосування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спрощеного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підходу</a:t>
            </a:r>
            <a:r>
              <a:rPr lang="ru-RU" b="1" dirty="0">
                <a:solidFill>
                  <a:srgbClr val="C00000"/>
                </a:solidFill>
              </a:rPr>
              <a:t> для </a:t>
            </a:r>
            <a:r>
              <a:rPr lang="ru-RU" b="1" dirty="0" err="1">
                <a:solidFill>
                  <a:srgbClr val="C00000"/>
                </a:solidFill>
              </a:rPr>
              <a:t>розрахунку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капіталу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платоспроможності</a:t>
            </a:r>
            <a:r>
              <a:rPr lang="ru-RU" b="1" dirty="0">
                <a:solidFill>
                  <a:srgbClr val="C00000"/>
                </a:solidFill>
              </a:rPr>
              <a:t> та</a:t>
            </a:r>
          </a:p>
          <a:p>
            <a:r>
              <a:rPr lang="ru-RU" b="1" dirty="0" err="1">
                <a:solidFill>
                  <a:srgbClr val="C00000"/>
                </a:solidFill>
              </a:rPr>
              <a:t>мінімального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капіталу</a:t>
            </a:r>
            <a:r>
              <a:rPr lang="ru-RU" b="1" dirty="0">
                <a:solidFill>
                  <a:srgbClr val="C00000"/>
                </a:solidFill>
              </a:rPr>
              <a:t>, у </a:t>
            </a:r>
            <a:r>
              <a:rPr lang="ru-RU" b="1" dirty="0" err="1">
                <a:solidFill>
                  <a:srgbClr val="C00000"/>
                </a:solidFill>
              </a:rPr>
              <a:t>разі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наявності</a:t>
            </a:r>
            <a:r>
              <a:rPr lang="ru-RU" b="1" dirty="0">
                <a:solidFill>
                  <a:srgbClr val="C00000"/>
                </a:solidFill>
              </a:rPr>
              <a:t> в </a:t>
            </a:r>
            <a:r>
              <a:rPr lang="ru-RU" b="1" dirty="0" err="1">
                <a:solidFill>
                  <a:srgbClr val="C00000"/>
                </a:solidFill>
              </a:rPr>
              <a:t>нього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чинної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ліцензії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включає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клас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13 </a:t>
            </a:r>
            <a:r>
              <a:rPr lang="ru-RU" b="1" dirty="0" err="1">
                <a:solidFill>
                  <a:srgbClr val="C00000"/>
                </a:solidFill>
              </a:rPr>
              <a:t>виключно</a:t>
            </a:r>
            <a:r>
              <a:rPr lang="ru-RU" b="1" dirty="0">
                <a:solidFill>
                  <a:srgbClr val="C00000"/>
                </a:solidFill>
              </a:rPr>
              <a:t> за першим </a:t>
            </a:r>
            <a:r>
              <a:rPr lang="ru-RU" b="1" dirty="0" err="1">
                <a:solidFill>
                  <a:srgbClr val="C00000"/>
                </a:solidFill>
              </a:rPr>
              <a:t>ризиком</a:t>
            </a:r>
            <a:r>
              <a:rPr lang="ru-RU" b="1" dirty="0">
                <a:solidFill>
                  <a:srgbClr val="C00000"/>
                </a:solidFill>
              </a:rPr>
              <a:t>, а </a:t>
            </a:r>
            <a:r>
              <a:rPr lang="ru-RU" b="1" dirty="0" err="1">
                <a:solidFill>
                  <a:srgbClr val="C00000"/>
                </a:solidFill>
              </a:rPr>
              <a:t>саме</a:t>
            </a:r>
            <a:r>
              <a:rPr lang="ru-RU" b="1" dirty="0"/>
              <a:t>:</a:t>
            </a:r>
          </a:p>
          <a:p>
            <a:endParaRPr lang="ru-RU" b="1" dirty="0"/>
          </a:p>
          <a:p>
            <a:r>
              <a:rPr lang="ru-RU" b="1" dirty="0"/>
              <a:t>1) </a:t>
            </a:r>
            <a:r>
              <a:rPr lang="ru-RU" b="1" dirty="0" err="1"/>
              <a:t>під</a:t>
            </a:r>
            <a:r>
              <a:rPr lang="ru-RU" b="1" dirty="0"/>
              <a:t> час </a:t>
            </a:r>
            <a:r>
              <a:rPr lang="ru-RU" b="1" dirty="0" err="1"/>
              <a:t>укладання</a:t>
            </a:r>
            <a:r>
              <a:rPr lang="ru-RU" b="1" dirty="0"/>
              <a:t> </a:t>
            </a:r>
            <a:r>
              <a:rPr lang="ru-RU" b="1" dirty="0" err="1"/>
              <a:t>договорів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передбачають</a:t>
            </a:r>
            <a:r>
              <a:rPr lang="ru-RU" b="1" dirty="0"/>
              <a:t> </a:t>
            </a:r>
            <a:r>
              <a:rPr lang="ru-RU" b="1" dirty="0" err="1"/>
              <a:t>розширений</a:t>
            </a:r>
            <a:r>
              <a:rPr lang="ru-RU" b="1" dirty="0"/>
              <a:t> </a:t>
            </a:r>
            <a:r>
              <a:rPr lang="ru-RU" b="1" dirty="0" err="1"/>
              <a:t>період</a:t>
            </a:r>
            <a:endParaRPr lang="ru-RU" b="1" dirty="0"/>
          </a:p>
          <a:p>
            <a:r>
              <a:rPr lang="ru-RU" b="1" dirty="0" err="1"/>
              <a:t>подання</a:t>
            </a:r>
            <a:r>
              <a:rPr lang="ru-RU" b="1" dirty="0"/>
              <a:t> </a:t>
            </a:r>
            <a:r>
              <a:rPr lang="ru-RU" b="1" dirty="0" err="1"/>
              <a:t>вимог</a:t>
            </a:r>
            <a:r>
              <a:rPr lang="ru-RU" b="1" dirty="0"/>
              <a:t> </a:t>
            </a:r>
            <a:r>
              <a:rPr lang="ru-RU" b="1" dirty="0" err="1"/>
              <a:t>потерпілими</a:t>
            </a:r>
            <a:r>
              <a:rPr lang="ru-RU" b="1" dirty="0"/>
              <a:t> </a:t>
            </a:r>
            <a:r>
              <a:rPr lang="ru-RU" b="1" dirty="0" err="1"/>
              <a:t>третіми</a:t>
            </a:r>
            <a:r>
              <a:rPr lang="ru-RU" b="1" dirty="0"/>
              <a:t> особами за </a:t>
            </a:r>
            <a:r>
              <a:rPr lang="ru-RU" b="1" dirty="0" err="1"/>
              <a:t>страховими</a:t>
            </a:r>
            <a:r>
              <a:rPr lang="ru-RU" b="1" dirty="0"/>
              <a:t> </a:t>
            </a:r>
            <a:r>
              <a:rPr lang="ru-RU" b="1" dirty="0" err="1"/>
              <a:t>випадками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мали</a:t>
            </a:r>
            <a:r>
              <a:rPr lang="ru-RU" b="1" dirty="0"/>
              <a:t> </a:t>
            </a:r>
            <a:r>
              <a:rPr lang="ru-RU" b="1" dirty="0" err="1"/>
              <a:t>місце</a:t>
            </a:r>
            <a:r>
              <a:rPr lang="ru-RU" b="1" dirty="0"/>
              <a:t> </a:t>
            </a:r>
            <a:r>
              <a:rPr lang="ru-RU" b="1" dirty="0" err="1" smtClean="0"/>
              <a:t>вперіод</a:t>
            </a:r>
            <a:r>
              <a:rPr lang="ru-RU" b="1" dirty="0" smtClean="0"/>
              <a:t> </a:t>
            </a:r>
            <a:r>
              <a:rPr lang="ru-RU" b="1" dirty="0" err="1"/>
              <a:t>дії</a:t>
            </a:r>
            <a:r>
              <a:rPr lang="ru-RU" b="1" dirty="0"/>
              <a:t> договору, </a:t>
            </a:r>
            <a:r>
              <a:rPr lang="ru-RU" b="1" dirty="0" err="1"/>
              <a:t>встановлювати</a:t>
            </a:r>
            <a:r>
              <a:rPr lang="ru-RU" b="1" dirty="0"/>
              <a:t> строк такого </a:t>
            </a:r>
            <a:r>
              <a:rPr lang="ru-RU" b="1" dirty="0" err="1"/>
              <a:t>періоду</a:t>
            </a:r>
            <a:r>
              <a:rPr lang="ru-RU" b="1" dirty="0"/>
              <a:t> не </a:t>
            </a:r>
            <a:r>
              <a:rPr lang="ru-RU" b="1" dirty="0" err="1"/>
              <a:t>більше</a:t>
            </a:r>
            <a:r>
              <a:rPr lang="ru-RU" b="1" dirty="0"/>
              <a:t> </a:t>
            </a:r>
            <a:r>
              <a:rPr lang="ru-RU" b="1" dirty="0" err="1"/>
              <a:t>ніж</a:t>
            </a:r>
            <a:r>
              <a:rPr lang="ru-RU" b="1" dirty="0"/>
              <a:t> один </a:t>
            </a:r>
            <a:r>
              <a:rPr lang="ru-RU" b="1" dirty="0" err="1" smtClean="0"/>
              <a:t>календарний</a:t>
            </a:r>
            <a:r>
              <a:rPr lang="ru-RU" b="1" dirty="0" smtClean="0"/>
              <a:t> </a:t>
            </a:r>
            <a:r>
              <a:rPr lang="ru-RU" b="1" dirty="0" err="1" smtClean="0"/>
              <a:t>рік</a:t>
            </a:r>
            <a:r>
              <a:rPr lang="ru-RU" b="1" dirty="0" smtClean="0"/>
              <a:t>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/>
              <a:t>закінчення</a:t>
            </a:r>
            <a:r>
              <a:rPr lang="ru-RU" b="1" dirty="0"/>
              <a:t> строку </a:t>
            </a:r>
            <a:r>
              <a:rPr lang="ru-RU" b="1" dirty="0" err="1"/>
              <a:t>дії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; та/</a:t>
            </a:r>
            <a:r>
              <a:rPr lang="ru-RU" b="1" dirty="0" err="1"/>
              <a:t>або</a:t>
            </a:r>
            <a:endParaRPr lang="ru-RU" b="1" dirty="0"/>
          </a:p>
          <a:p>
            <a:endParaRPr lang="ru-RU" b="1" dirty="0"/>
          </a:p>
          <a:p>
            <a:r>
              <a:rPr lang="ru-RU" b="1" dirty="0"/>
              <a:t>2) не </a:t>
            </a:r>
            <a:r>
              <a:rPr lang="ru-RU" b="1" dirty="0" err="1"/>
              <a:t>укладати</a:t>
            </a:r>
            <a:r>
              <a:rPr lang="ru-RU" b="1" dirty="0"/>
              <a:t> договори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передбачають</a:t>
            </a:r>
            <a:r>
              <a:rPr lang="ru-RU" b="1" dirty="0"/>
              <a:t> </a:t>
            </a:r>
            <a:r>
              <a:rPr lang="ru-RU" b="1" dirty="0" err="1"/>
              <a:t>визначення</a:t>
            </a:r>
            <a:r>
              <a:rPr lang="ru-RU" b="1" dirty="0"/>
              <a:t> в </a:t>
            </a:r>
            <a:r>
              <a:rPr lang="ru-RU" b="1" dirty="0" err="1"/>
              <a:t>договорі</a:t>
            </a:r>
            <a:endParaRPr lang="ru-RU" b="1" dirty="0"/>
          </a:p>
          <a:p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ретроактивної</a:t>
            </a:r>
            <a:r>
              <a:rPr lang="ru-RU" b="1" dirty="0"/>
              <a:t> </a:t>
            </a:r>
            <a:r>
              <a:rPr lang="ru-RU" b="1" dirty="0" err="1"/>
              <a:t>дати</a:t>
            </a:r>
            <a:r>
              <a:rPr lang="ru-RU" b="1" dirty="0"/>
              <a:t> та, </a:t>
            </a:r>
            <a:r>
              <a:rPr lang="ru-RU" b="1" dirty="0" err="1"/>
              <a:t>відповідно</a:t>
            </a:r>
            <a:r>
              <a:rPr lang="ru-RU" b="1" dirty="0"/>
              <a:t>, </a:t>
            </a:r>
            <a:r>
              <a:rPr lang="ru-RU" b="1" dirty="0" err="1"/>
              <a:t>обов’язку</a:t>
            </a:r>
            <a:r>
              <a:rPr lang="ru-RU" b="1" dirty="0"/>
              <a:t> страховика </a:t>
            </a:r>
            <a:r>
              <a:rPr lang="ru-RU" b="1" dirty="0" err="1"/>
              <a:t>здійснити</a:t>
            </a:r>
            <a:r>
              <a:rPr lang="ru-RU" b="1" dirty="0"/>
              <a:t> </a:t>
            </a:r>
            <a:r>
              <a:rPr lang="ru-RU" b="1" dirty="0" err="1" smtClean="0"/>
              <a:t>страхову</a:t>
            </a:r>
            <a:r>
              <a:rPr lang="ru-RU" b="1" dirty="0" smtClean="0"/>
              <a:t> </a:t>
            </a:r>
            <a:r>
              <a:rPr lang="ru-RU" b="1" dirty="0" err="1" smtClean="0"/>
              <a:t>виплату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події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призвели</a:t>
            </a:r>
            <a:r>
              <a:rPr lang="ru-RU" b="1" dirty="0"/>
              <a:t> до </a:t>
            </a:r>
            <a:r>
              <a:rPr lang="ru-RU" b="1" dirty="0" err="1"/>
              <a:t>настання</a:t>
            </a:r>
            <a:r>
              <a:rPr lang="ru-RU" b="1" dirty="0"/>
              <a:t> страхового </a:t>
            </a:r>
            <a:r>
              <a:rPr lang="ru-RU" b="1" dirty="0" err="1"/>
              <a:t>випадку</a:t>
            </a:r>
            <a:r>
              <a:rPr lang="ru-RU" b="1" dirty="0"/>
              <a:t>, </a:t>
            </a:r>
            <a:r>
              <a:rPr lang="ru-RU" b="1" dirty="0" err="1"/>
              <a:t>виникли</a:t>
            </a:r>
            <a:r>
              <a:rPr lang="ru-RU" b="1" dirty="0"/>
              <a:t> в </a:t>
            </a:r>
            <a:r>
              <a:rPr lang="ru-RU" b="1" dirty="0" err="1" smtClean="0"/>
              <a:t>період</a:t>
            </a:r>
            <a:r>
              <a:rPr lang="ru-RU" b="1" dirty="0" smtClean="0"/>
              <a:t> </a:t>
            </a:r>
            <a:r>
              <a:rPr lang="ru-RU" b="1" dirty="0" err="1" smtClean="0"/>
              <a:t>після</a:t>
            </a:r>
            <a:r>
              <a:rPr lang="ru-RU" b="1" dirty="0" smtClean="0"/>
              <a:t> </a:t>
            </a:r>
            <a:r>
              <a:rPr lang="ru-RU" b="1" dirty="0" err="1"/>
              <a:t>ретроактивної</a:t>
            </a:r>
            <a:r>
              <a:rPr lang="ru-RU" b="1" dirty="0"/>
              <a:t> </a:t>
            </a:r>
            <a:r>
              <a:rPr lang="ru-RU" b="1" dirty="0" err="1"/>
              <a:t>дати</a:t>
            </a:r>
            <a:r>
              <a:rPr lang="ru-RU" b="1" dirty="0"/>
              <a:t> та до початку строку </a:t>
            </a:r>
            <a:r>
              <a:rPr lang="ru-RU" b="1" dirty="0" err="1"/>
              <a:t>дії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27302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5000" y="836712"/>
            <a:ext cx="9001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Перший та </a:t>
            </a:r>
            <a:r>
              <a:rPr lang="ru-RU" b="1" dirty="0" err="1"/>
              <a:t>другий</a:t>
            </a:r>
            <a:r>
              <a:rPr lang="ru-RU" b="1" dirty="0"/>
              <a:t> </a:t>
            </a:r>
            <a:r>
              <a:rPr lang="ru-RU" b="1" dirty="0" err="1"/>
              <a:t>ризики</a:t>
            </a:r>
            <a:r>
              <a:rPr lang="ru-RU" b="1" dirty="0"/>
              <a:t> </a:t>
            </a:r>
            <a:r>
              <a:rPr lang="ru-RU" b="1" dirty="0" err="1"/>
              <a:t>класу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13 </a:t>
            </a:r>
            <a:r>
              <a:rPr lang="ru-RU" b="1" dirty="0" err="1"/>
              <a:t>характеризуються</a:t>
            </a:r>
            <a:r>
              <a:rPr lang="ru-RU" dirty="0"/>
              <a:t> </a:t>
            </a:r>
            <a:r>
              <a:rPr lang="ru-RU" dirty="0" err="1"/>
              <a:t>обов’язком</a:t>
            </a:r>
            <a:endParaRPr lang="ru-RU" dirty="0"/>
          </a:p>
          <a:p>
            <a:r>
              <a:rPr lang="ru-RU" dirty="0"/>
              <a:t>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endParaRPr lang="ru-RU" dirty="0"/>
          </a:p>
          <a:p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особою,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endParaRPr lang="ru-RU" dirty="0"/>
          </a:p>
          <a:p>
            <a:r>
              <a:rPr lang="ru-RU" dirty="0"/>
              <a:t>застрахована, </a:t>
            </a:r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дій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бездіяльності</a:t>
            </a:r>
            <a:endParaRPr lang="ru-RU" dirty="0"/>
          </a:p>
          <a:p>
            <a:r>
              <a:rPr lang="ru-RU" dirty="0"/>
              <a:t>особи,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відповідно</a:t>
            </a:r>
            <a:r>
              <a:rPr lang="ru-RU" dirty="0"/>
              <a:t> до умов, </a:t>
            </a:r>
            <a:r>
              <a:rPr lang="ru-RU" dirty="0" err="1"/>
              <a:t>передбачених</a:t>
            </a:r>
            <a:r>
              <a:rPr lang="ru-RU" dirty="0"/>
              <a:t> договором</a:t>
            </a:r>
          </a:p>
          <a:p>
            <a:r>
              <a:rPr lang="ru-RU" dirty="0" err="1"/>
              <a:t>страхування</a:t>
            </a:r>
            <a:r>
              <a:rPr lang="ru-RU" dirty="0"/>
              <a:t>,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/>
              <a:t>За першим та другим </a:t>
            </a:r>
            <a:r>
              <a:rPr lang="ru-RU" b="1" dirty="0" err="1"/>
              <a:t>ризиками</a:t>
            </a:r>
            <a:r>
              <a:rPr lang="ru-RU" b="1" dirty="0"/>
              <a:t> </a:t>
            </a:r>
            <a:r>
              <a:rPr lang="ru-RU" b="1" dirty="0" err="1"/>
              <a:t>класу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13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обмежуватись</a:t>
            </a:r>
            <a:r>
              <a:rPr lang="ru-RU" dirty="0"/>
              <a:t> </a:t>
            </a:r>
            <a:r>
              <a:rPr lang="ru-RU" dirty="0" err="1"/>
              <a:t>обсяг</a:t>
            </a:r>
            <a:endParaRPr lang="ru-RU" dirty="0"/>
          </a:p>
          <a:p>
            <a:r>
              <a:rPr lang="ru-RU" dirty="0" err="1"/>
              <a:t>застрахованої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, 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дію</a:t>
            </a:r>
            <a:r>
              <a:rPr lang="ru-RU" dirty="0"/>
              <a:t> страхового </a:t>
            </a:r>
            <a:r>
              <a:rPr lang="ru-RU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</a:t>
            </a:r>
          </a:p>
          <a:p>
            <a:r>
              <a:rPr lang="ru-RU" dirty="0"/>
              <a:t>договору </a:t>
            </a:r>
            <a:r>
              <a:rPr lang="ru-RU" dirty="0" err="1"/>
              <a:t>страхування</a:t>
            </a:r>
            <a:r>
              <a:rPr lang="ru-RU" dirty="0"/>
              <a:t> за </a:t>
            </a:r>
            <a:r>
              <a:rPr lang="ru-RU" dirty="0" err="1"/>
              <a:t>цим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(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інше</a:t>
            </a:r>
            <a:r>
              <a:rPr lang="ru-RU" dirty="0"/>
              <a:t> не </a:t>
            </a:r>
            <a:r>
              <a:rPr lang="ru-RU" dirty="0" err="1"/>
              <a:t>передбачено</a:t>
            </a:r>
            <a:endParaRPr lang="ru-RU" dirty="0"/>
          </a:p>
          <a:p>
            <a:r>
              <a:rPr lang="ru-RU" dirty="0" err="1"/>
              <a:t>законодавством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), </a:t>
            </a:r>
            <a:r>
              <a:rPr lang="ru-RU" dirty="0" err="1"/>
              <a:t>під</a:t>
            </a:r>
            <a:r>
              <a:rPr lang="ru-RU" dirty="0"/>
              <a:t> час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провадження</a:t>
            </a:r>
            <a:r>
              <a:rPr lang="ru-RU" dirty="0"/>
              <a:t> особою, </a:t>
            </a:r>
            <a:r>
              <a:rPr lang="ru-RU" dirty="0" err="1" smtClean="0"/>
              <a:t>відповідальність</a:t>
            </a:r>
            <a:r>
              <a:rPr lang="ru-RU" dirty="0" smtClean="0"/>
              <a:t> </a:t>
            </a:r>
            <a:r>
              <a:rPr lang="ru-RU" dirty="0" err="1" smtClean="0"/>
              <a:t>якої</a:t>
            </a:r>
            <a:r>
              <a:rPr lang="ru-RU" dirty="0" smtClean="0"/>
              <a:t> </a:t>
            </a:r>
            <a:r>
              <a:rPr lang="ru-RU" dirty="0"/>
              <a:t>застрахована, </a:t>
            </a:r>
            <a:r>
              <a:rPr lang="ru-RU" dirty="0" err="1"/>
              <a:t>певного</a:t>
            </a:r>
            <a:r>
              <a:rPr lang="ru-RU" dirty="0"/>
              <a:t> виду </a:t>
            </a:r>
            <a:r>
              <a:rPr lang="ru-RU" dirty="0" err="1"/>
              <a:t>господарської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передбаченої</a:t>
            </a:r>
            <a:r>
              <a:rPr lang="ru-RU" dirty="0"/>
              <a:t> в </a:t>
            </a:r>
            <a:r>
              <a:rPr lang="ru-RU" dirty="0" err="1" smtClean="0"/>
              <a:t>договорі</a:t>
            </a:r>
            <a:r>
              <a:rPr lang="ru-RU" dirty="0" smtClean="0"/>
              <a:t> </a:t>
            </a:r>
            <a:r>
              <a:rPr lang="ru-RU" dirty="0" err="1" smtClean="0"/>
              <a:t>страхування</a:t>
            </a:r>
            <a:r>
              <a:rPr lang="ru-RU" dirty="0" smtClean="0"/>
              <a:t> </a:t>
            </a:r>
            <a:r>
              <a:rPr lang="ru-RU" dirty="0"/>
              <a:t>(застрахована </a:t>
            </a:r>
            <a:r>
              <a:rPr lang="ru-RU" dirty="0" err="1"/>
              <a:t>діяльність</a:t>
            </a:r>
            <a:r>
              <a:rPr lang="ru-RU" dirty="0"/>
              <a:t>),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професійних</a:t>
            </a:r>
            <a:r>
              <a:rPr lang="ru-RU" dirty="0"/>
              <a:t> </a:t>
            </a:r>
            <a:r>
              <a:rPr lang="ru-RU" dirty="0" err="1"/>
              <a:t>обов’язків</a:t>
            </a:r>
            <a:r>
              <a:rPr lang="ru-RU" dirty="0"/>
              <a:t> (</a:t>
            </a:r>
            <a:r>
              <a:rPr lang="ru-RU" dirty="0" err="1" smtClean="0"/>
              <a:t>страхування</a:t>
            </a:r>
            <a:r>
              <a:rPr lang="ru-RU" dirty="0" smtClean="0"/>
              <a:t> </a:t>
            </a:r>
            <a:r>
              <a:rPr lang="ru-RU" dirty="0" err="1" smtClean="0"/>
              <a:t>професійної</a:t>
            </a:r>
            <a:r>
              <a:rPr lang="ru-RU" dirty="0" smtClean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), </a:t>
            </a:r>
            <a:r>
              <a:rPr lang="ru-RU" dirty="0" err="1"/>
              <a:t>вироблення</a:t>
            </a:r>
            <a:r>
              <a:rPr lang="ru-RU" dirty="0"/>
              <a:t> </a:t>
            </a:r>
            <a:r>
              <a:rPr lang="ru-RU" dirty="0" err="1"/>
              <a:t>продукції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, </a:t>
            </a:r>
            <a:r>
              <a:rPr lang="ru-RU" dirty="0" err="1" smtClean="0"/>
              <a:t>користування</a:t>
            </a:r>
            <a:r>
              <a:rPr lang="ru-RU" dirty="0" smtClean="0"/>
              <a:t>, </a:t>
            </a:r>
            <a:r>
              <a:rPr lang="ru-RU" dirty="0" err="1" smtClean="0"/>
              <a:t>володіння</a:t>
            </a:r>
            <a:r>
              <a:rPr lang="ru-RU" dirty="0" smtClean="0"/>
              <a:t> </a:t>
            </a:r>
            <a:r>
              <a:rPr lang="ru-RU" dirty="0" err="1"/>
              <a:t>майном</a:t>
            </a:r>
            <a:r>
              <a:rPr lang="ru-RU" dirty="0"/>
              <a:t>, </a:t>
            </a:r>
            <a:r>
              <a:rPr lang="ru-RU" dirty="0" err="1"/>
              <a:t>перебування</a:t>
            </a:r>
            <a:r>
              <a:rPr lang="ru-RU" dirty="0"/>
              <a:t> в </a:t>
            </a:r>
            <a:r>
              <a:rPr lang="ru-RU" dirty="0" err="1"/>
              <a:t>певному</a:t>
            </a:r>
            <a:r>
              <a:rPr lang="ru-RU" dirty="0"/>
              <a:t> </a:t>
            </a:r>
            <a:r>
              <a:rPr lang="ru-RU" dirty="0" err="1"/>
              <a:t>місці</a:t>
            </a:r>
            <a:r>
              <a:rPr lang="ru-RU" dirty="0"/>
              <a:t>, </a:t>
            </a:r>
            <a:r>
              <a:rPr lang="ru-RU" dirty="0" err="1"/>
              <a:t>експлуатації</a:t>
            </a:r>
            <a:r>
              <a:rPr lang="ru-RU" dirty="0"/>
              <a:t> </a:t>
            </a:r>
            <a:r>
              <a:rPr lang="ru-RU" dirty="0" err="1"/>
              <a:t>об’єкта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 smtClean="0"/>
              <a:t>становити</a:t>
            </a:r>
            <a:r>
              <a:rPr lang="ru-RU" dirty="0" smtClean="0"/>
              <a:t> </a:t>
            </a:r>
            <a:r>
              <a:rPr lang="ru-RU" dirty="0" err="1" smtClean="0"/>
              <a:t>небезпеку</a:t>
            </a:r>
            <a:r>
              <a:rPr lang="ru-RU" dirty="0"/>
              <a:t>,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участі</a:t>
            </a:r>
            <a:r>
              <a:rPr lang="ru-RU" dirty="0"/>
              <a:t> в </a:t>
            </a:r>
            <a:r>
              <a:rPr lang="ru-RU" dirty="0" err="1"/>
              <a:t>певних</a:t>
            </a:r>
            <a:r>
              <a:rPr lang="ru-RU" dirty="0"/>
              <a:t> заходах.</a:t>
            </a:r>
          </a:p>
        </p:txBody>
      </p:sp>
    </p:spTree>
    <p:extLst>
      <p:ext uri="{BB962C8B-B14F-4D97-AF65-F5344CB8AC3E}">
        <p14:creationId xmlns:p14="http://schemas.microsoft.com/office/powerpoint/2010/main" val="31327302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1176" y="506243"/>
            <a:ext cx="943304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професійної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за першим та другим </a:t>
            </a:r>
            <a:r>
              <a:rPr lang="ru-RU" b="1" dirty="0" err="1"/>
              <a:t>ризиками</a:t>
            </a:r>
            <a:r>
              <a:rPr lang="ru-RU" b="1" dirty="0"/>
              <a:t> в межах </a:t>
            </a:r>
            <a:r>
              <a:rPr lang="ru-RU" b="1" dirty="0" err="1"/>
              <a:t>класу</a:t>
            </a:r>
            <a:endParaRPr lang="ru-RU" b="1" dirty="0"/>
          </a:p>
          <a:p>
            <a:pPr algn="just"/>
            <a:r>
              <a:rPr lang="ru-RU" b="1" dirty="0" err="1"/>
              <a:t>страхування</a:t>
            </a:r>
            <a:r>
              <a:rPr lang="ru-RU" b="1" dirty="0"/>
              <a:t> 13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передбачати</a:t>
            </a:r>
            <a:r>
              <a:rPr lang="ru-RU" dirty="0"/>
              <a:t> </a:t>
            </a:r>
            <a:r>
              <a:rPr lang="ru-RU" dirty="0" err="1"/>
              <a:t>обов’язок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</a:t>
            </a:r>
          </a:p>
          <a:p>
            <a:pPr algn="just"/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</a:t>
            </a:r>
          </a:p>
          <a:p>
            <a:pPr algn="just"/>
            <a:r>
              <a:rPr lang="ru-RU" dirty="0"/>
              <a:t>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endParaRPr lang="ru-RU" dirty="0"/>
          </a:p>
          <a:p>
            <a:pPr algn="just"/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майну, особою,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під</a:t>
            </a:r>
            <a:endParaRPr lang="ru-RU" dirty="0"/>
          </a:p>
          <a:p>
            <a:pPr algn="just"/>
            <a:r>
              <a:rPr lang="ru-RU" dirty="0"/>
              <a:t>час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професійної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невиконання</a:t>
            </a:r>
            <a:r>
              <a:rPr lang="ru-RU" dirty="0"/>
              <a:t> (</a:t>
            </a:r>
            <a:r>
              <a:rPr lang="ru-RU" dirty="0" err="1"/>
              <a:t>неналежного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)</a:t>
            </a:r>
          </a:p>
          <a:p>
            <a:pPr algn="just"/>
            <a:r>
              <a:rPr lang="ru-RU" dirty="0"/>
              <a:t>нею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обов’язків</a:t>
            </a:r>
            <a:r>
              <a:rPr lang="ru-RU" dirty="0"/>
              <a:t>, 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неумисні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положень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та/</a:t>
            </a:r>
            <a:r>
              <a:rPr lang="ru-RU" dirty="0" err="1"/>
              <a:t>або</a:t>
            </a:r>
            <a:endParaRPr lang="ru-RU" dirty="0"/>
          </a:p>
          <a:p>
            <a:pPr algn="just"/>
            <a:r>
              <a:rPr lang="ru-RU" dirty="0" err="1"/>
              <a:t>зобов’язань</a:t>
            </a:r>
            <a:r>
              <a:rPr lang="ru-RU" dirty="0"/>
              <a:t> за договорами,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така</a:t>
            </a:r>
            <a:r>
              <a:rPr lang="ru-RU" dirty="0"/>
              <a:t> </a:t>
            </a:r>
            <a:r>
              <a:rPr lang="ru-RU" dirty="0" err="1"/>
              <a:t>професійна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та</a:t>
            </a:r>
          </a:p>
          <a:p>
            <a:pPr algn="just"/>
            <a:r>
              <a:rPr lang="ru-RU" dirty="0" err="1"/>
              <a:t>надаються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(</a:t>
            </a:r>
            <a:r>
              <a:rPr lang="ru-RU" dirty="0" err="1"/>
              <a:t>виконуються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),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неумисні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бездіяльність</a:t>
            </a:r>
            <a:r>
              <a:rPr lang="ru-RU" dirty="0"/>
              <a:t>, </a:t>
            </a:r>
            <a:r>
              <a:rPr lang="ru-RU" dirty="0" err="1"/>
              <a:t>помилки</a:t>
            </a:r>
            <a:r>
              <a:rPr lang="ru-RU" dirty="0"/>
              <a:t>,</a:t>
            </a:r>
          </a:p>
          <a:p>
            <a:pPr algn="just"/>
            <a:r>
              <a:rPr lang="ru-RU" dirty="0" err="1"/>
              <a:t>необережність</a:t>
            </a:r>
            <a:r>
              <a:rPr lang="ru-RU" dirty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b="1" dirty="0" err="1"/>
              <a:t>Класифікаційною</a:t>
            </a:r>
            <a:r>
              <a:rPr lang="ru-RU" b="1" dirty="0"/>
              <a:t> </a:t>
            </a:r>
            <a:r>
              <a:rPr lang="ru-RU" b="1" dirty="0" err="1"/>
              <a:t>ознакою</a:t>
            </a:r>
            <a:r>
              <a:rPr lang="ru-RU" b="1" dirty="0"/>
              <a:t> </a:t>
            </a:r>
            <a:r>
              <a:rPr lang="ru-RU" b="1" dirty="0" err="1"/>
              <a:t>класу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13 в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професійної</a:t>
            </a:r>
            <a:endParaRPr lang="ru-RU" b="1" dirty="0"/>
          </a:p>
          <a:p>
            <a:pPr algn="just"/>
            <a:r>
              <a:rPr lang="ru-RU" b="1" dirty="0" err="1"/>
              <a:t>відповідальност</a:t>
            </a:r>
            <a:r>
              <a:rPr lang="ru-RU" dirty="0" err="1"/>
              <a:t>і</a:t>
            </a:r>
            <a:r>
              <a:rPr lang="ru-RU" dirty="0"/>
              <a:t> є </a:t>
            </a:r>
            <a:r>
              <a:rPr lang="ru-RU" dirty="0" err="1"/>
              <a:t>дія</a:t>
            </a:r>
            <a:r>
              <a:rPr lang="ru-RU" dirty="0"/>
              <a:t> страхового </a:t>
            </a:r>
            <a:r>
              <a:rPr lang="ru-RU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полягає</a:t>
            </a:r>
            <a:r>
              <a:rPr lang="ru-RU" dirty="0"/>
              <a:t> в</a:t>
            </a:r>
          </a:p>
          <a:p>
            <a:pPr algn="just"/>
            <a:r>
              <a:rPr lang="ru-RU" dirty="0" err="1"/>
              <a:t>наданні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(</a:t>
            </a:r>
            <a:r>
              <a:rPr lang="ru-RU" dirty="0" err="1"/>
              <a:t>виконанні</a:t>
            </a:r>
            <a:r>
              <a:rPr lang="ru-RU" dirty="0"/>
              <a:t> </a:t>
            </a:r>
            <a:r>
              <a:rPr lang="ru-RU" dirty="0" err="1"/>
              <a:t>робіт</a:t>
            </a:r>
            <a:r>
              <a:rPr lang="ru-RU" dirty="0"/>
              <a:t>) </a:t>
            </a:r>
            <a:r>
              <a:rPr lang="ru-RU" dirty="0" err="1"/>
              <a:t>суб’єктом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відповідного</a:t>
            </a:r>
            <a:endParaRPr lang="ru-RU" dirty="0"/>
          </a:p>
          <a:p>
            <a:pPr algn="just"/>
            <a:r>
              <a:rPr lang="ru-RU" dirty="0" err="1"/>
              <a:t>дозволу</a:t>
            </a:r>
            <a:r>
              <a:rPr lang="ru-RU" dirty="0"/>
              <a:t>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/ установи </a:t>
            </a:r>
            <a:r>
              <a:rPr lang="ru-RU" dirty="0" err="1"/>
              <a:t>відповідно</a:t>
            </a:r>
            <a:r>
              <a:rPr lang="ru-RU" dirty="0"/>
              <a:t> до</a:t>
            </a:r>
          </a:p>
          <a:p>
            <a:pPr algn="just"/>
            <a:r>
              <a:rPr lang="ru-RU" dirty="0" err="1"/>
              <a:t>законодавства</a:t>
            </a:r>
            <a:r>
              <a:rPr lang="ru-RU" dirty="0"/>
              <a:t> (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ліцензії</a:t>
            </a:r>
            <a:r>
              <a:rPr lang="ru-RU" dirty="0"/>
              <a:t>, </a:t>
            </a:r>
            <a:r>
              <a:rPr lang="ru-RU" dirty="0" err="1"/>
              <a:t>сертифікати</a:t>
            </a:r>
            <a:r>
              <a:rPr lang="ru-RU" dirty="0"/>
              <a:t>, </a:t>
            </a:r>
            <a:r>
              <a:rPr lang="ru-RU" dirty="0" err="1"/>
              <a:t>свідоцтва</a:t>
            </a:r>
            <a:r>
              <a:rPr lang="ru-RU" dirty="0"/>
              <a:t>, </a:t>
            </a:r>
            <a:r>
              <a:rPr lang="ru-RU" dirty="0" err="1"/>
              <a:t>посвідчення</a:t>
            </a:r>
            <a:r>
              <a:rPr lang="ru-RU" dirty="0"/>
              <a:t>, </a:t>
            </a:r>
            <a:r>
              <a:rPr lang="ru-RU" dirty="0" err="1"/>
              <a:t>реєстрації</a:t>
            </a:r>
            <a:r>
              <a:rPr lang="ru-RU" dirty="0"/>
              <a:t>) на</a:t>
            </a:r>
          </a:p>
          <a:p>
            <a:pPr algn="just"/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такої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чинним</a:t>
            </a:r>
            <a:r>
              <a:rPr lang="ru-RU" dirty="0"/>
              <a:t> </a:t>
            </a:r>
            <a:r>
              <a:rPr lang="ru-RU" dirty="0" err="1"/>
              <a:t>законодавством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вимагає</a:t>
            </a:r>
            <a:endParaRPr lang="ru-RU" dirty="0"/>
          </a:p>
          <a:p>
            <a:pPr algn="just"/>
            <a:r>
              <a:rPr lang="ru-RU" dirty="0" err="1"/>
              <a:t>спеціальних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, </a:t>
            </a:r>
            <a:r>
              <a:rPr lang="ru-RU" dirty="0" err="1"/>
              <a:t>досвіду</a:t>
            </a:r>
            <a:r>
              <a:rPr lang="ru-RU" dirty="0"/>
              <a:t> та </a:t>
            </a:r>
            <a:r>
              <a:rPr lang="ru-RU" dirty="0" err="1"/>
              <a:t>кваліфікації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/>
              <a:t>цю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786232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5000" y="836712"/>
            <a:ext cx="9001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Перший та </a:t>
            </a:r>
            <a:r>
              <a:rPr lang="ru-RU" b="1" dirty="0" err="1">
                <a:solidFill>
                  <a:prstClr val="black"/>
                </a:solidFill>
              </a:rPr>
              <a:t>другий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ризики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класу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13 </a:t>
            </a:r>
            <a:r>
              <a:rPr lang="ru-RU" b="1" dirty="0" err="1">
                <a:solidFill>
                  <a:prstClr val="black"/>
                </a:solidFill>
              </a:rPr>
              <a:t>характеризуються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плату (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шляхом </a:t>
            </a:r>
            <a:r>
              <a:rPr lang="ru-RU" dirty="0" err="1">
                <a:solidFill>
                  <a:prstClr val="black"/>
                </a:solidFill>
              </a:rPr>
              <a:t>відшкодування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шкоди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заподіяної</a:t>
            </a:r>
            <a:r>
              <a:rPr lang="ru-RU" dirty="0">
                <a:solidFill>
                  <a:prstClr val="black"/>
                </a:solidFill>
              </a:rPr>
              <a:t> особою,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застрахована, </a:t>
            </a:r>
            <a:r>
              <a:rPr lang="ru-RU" dirty="0" err="1">
                <a:solidFill>
                  <a:prstClr val="black"/>
                </a:solidFill>
              </a:rPr>
              <a:t>потерпілій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третій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її</a:t>
            </a:r>
            <a:r>
              <a:rPr lang="ru-RU" dirty="0">
                <a:solidFill>
                  <a:prstClr val="black"/>
                </a:solidFill>
              </a:rPr>
              <a:t> майну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бездіяльності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особи,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застрахована,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умов, </a:t>
            </a:r>
            <a:r>
              <a:rPr lang="ru-RU" dirty="0" err="1">
                <a:solidFill>
                  <a:prstClr val="black"/>
                </a:solidFill>
              </a:rPr>
              <a:t>передбачених</a:t>
            </a:r>
            <a:r>
              <a:rPr lang="ru-RU" dirty="0">
                <a:solidFill>
                  <a:prstClr val="black"/>
                </a:solidFill>
              </a:rPr>
              <a:t> договором</a:t>
            </a:r>
          </a:p>
          <a:p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За першим та другим </a:t>
            </a:r>
            <a:r>
              <a:rPr lang="ru-RU" b="1" dirty="0" err="1">
                <a:solidFill>
                  <a:prstClr val="black"/>
                </a:solidFill>
              </a:rPr>
              <a:t>ризиками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класу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13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може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обмежувати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обсяг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 err="1">
                <a:solidFill>
                  <a:prstClr val="black"/>
                </a:solidFill>
              </a:rPr>
              <a:t>застрахованої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дію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захисту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</a:t>
            </a:r>
          </a:p>
          <a:p>
            <a:r>
              <a:rPr lang="ru-RU" dirty="0">
                <a:solidFill>
                  <a:prstClr val="black"/>
                </a:solidFill>
              </a:rPr>
              <a:t>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цим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класом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інше</a:t>
            </a:r>
            <a:r>
              <a:rPr lang="ru-RU" dirty="0">
                <a:solidFill>
                  <a:prstClr val="black"/>
                </a:solidFill>
              </a:rPr>
              <a:t> не </a:t>
            </a:r>
            <a:r>
              <a:rPr lang="ru-RU" dirty="0" err="1">
                <a:solidFill>
                  <a:prstClr val="black"/>
                </a:solidFill>
              </a:rPr>
              <a:t>передбачено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 err="1">
                <a:solidFill>
                  <a:prstClr val="black"/>
                </a:solidFill>
              </a:rPr>
              <a:t>законодавством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України</a:t>
            </a:r>
            <a:r>
              <a:rPr lang="ru-RU" dirty="0">
                <a:solidFill>
                  <a:prstClr val="black"/>
                </a:solidFill>
              </a:rPr>
              <a:t>), </a:t>
            </a:r>
            <a:r>
              <a:rPr lang="ru-RU" dirty="0" err="1">
                <a:solidFill>
                  <a:prstClr val="black"/>
                </a:solidFill>
              </a:rPr>
              <a:t>під</a:t>
            </a:r>
            <a:r>
              <a:rPr lang="ru-RU" dirty="0">
                <a:solidFill>
                  <a:prstClr val="black"/>
                </a:solidFill>
              </a:rPr>
              <a:t> час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провадження</a:t>
            </a:r>
            <a:r>
              <a:rPr lang="ru-RU" dirty="0">
                <a:solidFill>
                  <a:prstClr val="black"/>
                </a:solidFill>
              </a:rPr>
              <a:t> особою, </a:t>
            </a:r>
            <a:r>
              <a:rPr lang="ru-RU" dirty="0" err="1" smtClean="0">
                <a:solidFill>
                  <a:prstClr val="black"/>
                </a:solidFill>
              </a:rPr>
              <a:t>відповідальність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якої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застрахована, </a:t>
            </a:r>
            <a:r>
              <a:rPr lang="ru-RU" dirty="0" err="1">
                <a:solidFill>
                  <a:prstClr val="black"/>
                </a:solidFill>
              </a:rPr>
              <a:t>певного</a:t>
            </a:r>
            <a:r>
              <a:rPr lang="ru-RU" dirty="0">
                <a:solidFill>
                  <a:prstClr val="black"/>
                </a:solidFill>
              </a:rPr>
              <a:t> виду </a:t>
            </a:r>
            <a:r>
              <a:rPr lang="ru-RU" dirty="0" err="1">
                <a:solidFill>
                  <a:prstClr val="black"/>
                </a:solidFill>
              </a:rPr>
              <a:t>господарської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діяльності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передбаченої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 smtClean="0">
                <a:solidFill>
                  <a:prstClr val="black"/>
                </a:solidFill>
              </a:rPr>
              <a:t>договорі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(застрахована </a:t>
            </a:r>
            <a:r>
              <a:rPr lang="ru-RU" dirty="0" err="1">
                <a:solidFill>
                  <a:prstClr val="black"/>
                </a:solidFill>
              </a:rPr>
              <a:t>діяльність</a:t>
            </a:r>
            <a:r>
              <a:rPr lang="ru-RU" dirty="0">
                <a:solidFill>
                  <a:prstClr val="black"/>
                </a:solidFill>
              </a:rPr>
              <a:t>), </a:t>
            </a:r>
            <a:r>
              <a:rPr lang="ru-RU" dirty="0" err="1">
                <a:solidFill>
                  <a:prstClr val="black"/>
                </a:solidFill>
              </a:rPr>
              <a:t>виконання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професійних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обов’язків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професійної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), </a:t>
            </a:r>
            <a:r>
              <a:rPr lang="ru-RU" dirty="0" err="1">
                <a:solidFill>
                  <a:prstClr val="black"/>
                </a:solidFill>
              </a:rPr>
              <a:t>вироблення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продукції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надання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послуг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 smtClean="0">
                <a:solidFill>
                  <a:prstClr val="black"/>
                </a:solidFill>
              </a:rPr>
              <a:t>користування</a:t>
            </a:r>
            <a:r>
              <a:rPr lang="ru-RU" dirty="0" smtClean="0">
                <a:solidFill>
                  <a:prstClr val="black"/>
                </a:solidFill>
              </a:rPr>
              <a:t>, </a:t>
            </a:r>
            <a:r>
              <a:rPr lang="ru-RU" dirty="0" err="1" smtClean="0">
                <a:solidFill>
                  <a:prstClr val="black"/>
                </a:solidFill>
              </a:rPr>
              <a:t>володіння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майном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перебування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певному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місці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експлуатації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об’єкта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може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становити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небезпеку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проведення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участі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певних</a:t>
            </a:r>
            <a:r>
              <a:rPr lang="ru-RU" dirty="0">
                <a:solidFill>
                  <a:prstClr val="black"/>
                </a:solidFill>
              </a:rPr>
              <a:t> заходах.</a:t>
            </a:r>
          </a:p>
        </p:txBody>
      </p:sp>
    </p:spTree>
    <p:extLst>
      <p:ext uri="{BB962C8B-B14F-4D97-AF65-F5344CB8AC3E}">
        <p14:creationId xmlns:p14="http://schemas.microsoft.com/office/powerpoint/2010/main" val="15478623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8504" y="692696"/>
            <a:ext cx="92170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професійної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</a:t>
            </a:r>
            <a:r>
              <a:rPr lang="ru-RU" dirty="0"/>
              <a:t>за </a:t>
            </a:r>
            <a:r>
              <a:rPr lang="uk-UA" dirty="0" smtClean="0"/>
              <a:t>першим та другим </a:t>
            </a:r>
            <a:r>
              <a:rPr lang="ru-RU" dirty="0" err="1" smtClean="0"/>
              <a:t>ризиками</a:t>
            </a:r>
            <a:r>
              <a:rPr lang="ru-RU" dirty="0" smtClean="0"/>
              <a:t> </a:t>
            </a:r>
            <a:r>
              <a:rPr lang="ru-RU" dirty="0"/>
              <a:t>в межах </a:t>
            </a:r>
            <a:r>
              <a:rPr lang="ru-RU" dirty="0" err="1"/>
              <a:t>класу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13,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передбачатись</a:t>
            </a:r>
            <a:r>
              <a:rPr lang="ru-RU" dirty="0" smtClean="0"/>
              <a:t> </a:t>
            </a:r>
            <a:r>
              <a:rPr lang="ru-RU" dirty="0" err="1"/>
              <a:t>обов’язок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</a:t>
            </a:r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майну, особою,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застрахована,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професійної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невиконання</a:t>
            </a:r>
            <a:r>
              <a:rPr lang="ru-RU" dirty="0"/>
              <a:t> (</a:t>
            </a:r>
            <a:r>
              <a:rPr lang="ru-RU" dirty="0" err="1"/>
              <a:t>неналежного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) нею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обов’язків</a:t>
            </a:r>
            <a:r>
              <a:rPr lang="ru-RU" dirty="0"/>
              <a:t>, 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неумисні</a:t>
            </a:r>
            <a:r>
              <a:rPr lang="ru-RU" dirty="0"/>
              <a:t>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положень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 за договорами,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здійснюється</a:t>
            </a:r>
            <a:r>
              <a:rPr lang="ru-RU" dirty="0"/>
              <a:t> </a:t>
            </a:r>
            <a:r>
              <a:rPr lang="ru-RU" dirty="0" err="1"/>
              <a:t>така</a:t>
            </a:r>
            <a:r>
              <a:rPr lang="ru-RU" dirty="0"/>
              <a:t> </a:t>
            </a:r>
            <a:r>
              <a:rPr lang="ru-RU" dirty="0" err="1"/>
              <a:t>професійна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та </a:t>
            </a:r>
            <a:r>
              <a:rPr lang="ru-RU" dirty="0" err="1"/>
              <a:t>надаються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(</a:t>
            </a:r>
            <a:r>
              <a:rPr lang="ru-RU" dirty="0" err="1"/>
              <a:t>виконуються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),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неумисні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бездіяльність</a:t>
            </a:r>
            <a:r>
              <a:rPr lang="ru-RU" dirty="0"/>
              <a:t>, </a:t>
            </a:r>
            <a:r>
              <a:rPr lang="ru-RU" dirty="0" err="1"/>
              <a:t>помилки</a:t>
            </a:r>
            <a:r>
              <a:rPr lang="ru-RU" dirty="0"/>
              <a:t>, </a:t>
            </a:r>
            <a:r>
              <a:rPr lang="ru-RU" dirty="0" err="1"/>
              <a:t>необережність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err="1"/>
              <a:t>К</a:t>
            </a:r>
            <a:r>
              <a:rPr lang="ru-RU" b="1" dirty="0" err="1" smtClean="0"/>
              <a:t>ласифікаційною</a:t>
            </a:r>
            <a:r>
              <a:rPr lang="ru-RU" b="1" dirty="0" smtClean="0"/>
              <a:t> </a:t>
            </a:r>
            <a:r>
              <a:rPr lang="ru-RU" b="1" dirty="0" err="1"/>
              <a:t>ознакою</a:t>
            </a:r>
            <a:r>
              <a:rPr lang="ru-RU" b="1" dirty="0"/>
              <a:t> </a:t>
            </a:r>
            <a:r>
              <a:rPr lang="ru-RU" b="1" dirty="0" err="1"/>
              <a:t>класу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13 в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професійної</a:t>
            </a:r>
            <a:r>
              <a:rPr lang="ru-RU" b="1" dirty="0"/>
              <a:t> </a:t>
            </a:r>
            <a:r>
              <a:rPr lang="ru-RU" b="1" dirty="0" err="1"/>
              <a:t>відповідальності</a:t>
            </a:r>
            <a:r>
              <a:rPr lang="ru-RU" b="1" dirty="0"/>
              <a:t> є </a:t>
            </a:r>
            <a:r>
              <a:rPr lang="ru-RU" dirty="0" err="1"/>
              <a:t>дія</a:t>
            </a:r>
            <a:r>
              <a:rPr lang="ru-RU" dirty="0"/>
              <a:t> страхового </a:t>
            </a:r>
            <a:r>
              <a:rPr lang="ru-RU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полягає</a:t>
            </a:r>
            <a:r>
              <a:rPr lang="ru-RU" dirty="0"/>
              <a:t> в </a:t>
            </a:r>
            <a:r>
              <a:rPr lang="ru-RU" dirty="0" err="1"/>
              <a:t>наданні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(</a:t>
            </a:r>
            <a:r>
              <a:rPr lang="ru-RU" dirty="0" err="1"/>
              <a:t>виконанні</a:t>
            </a:r>
            <a:r>
              <a:rPr lang="ru-RU" dirty="0"/>
              <a:t> </a:t>
            </a:r>
            <a:r>
              <a:rPr lang="ru-RU" dirty="0" err="1"/>
              <a:t>робіт</a:t>
            </a:r>
            <a:r>
              <a:rPr lang="ru-RU" dirty="0"/>
              <a:t>) </a:t>
            </a:r>
            <a:r>
              <a:rPr lang="ru-RU" dirty="0" err="1"/>
              <a:t>суб’єктом</a:t>
            </a:r>
            <a:r>
              <a:rPr lang="ru-RU" dirty="0"/>
              <a:t> </a:t>
            </a:r>
            <a:r>
              <a:rPr lang="ru-RU" dirty="0" err="1"/>
              <a:t>господарювання</a:t>
            </a:r>
            <a:r>
              <a:rPr lang="ru-RU" dirty="0"/>
              <a:t>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дозволу</a:t>
            </a:r>
            <a:r>
              <a:rPr lang="ru-RU" dirty="0"/>
              <a:t> </a:t>
            </a:r>
            <a:r>
              <a:rPr lang="ru-RU" dirty="0" err="1"/>
              <a:t>державних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/ установи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законодавства</a:t>
            </a:r>
            <a:r>
              <a:rPr lang="ru-RU" dirty="0"/>
              <a:t> (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ліцензії</a:t>
            </a:r>
            <a:r>
              <a:rPr lang="ru-RU" dirty="0"/>
              <a:t>, </a:t>
            </a:r>
            <a:r>
              <a:rPr lang="ru-RU" dirty="0" err="1"/>
              <a:t>сертифікати</a:t>
            </a:r>
            <a:r>
              <a:rPr lang="ru-RU" dirty="0"/>
              <a:t>, </a:t>
            </a:r>
            <a:r>
              <a:rPr lang="ru-RU" dirty="0" err="1"/>
              <a:t>свідоцтва</a:t>
            </a:r>
            <a:r>
              <a:rPr lang="ru-RU" dirty="0"/>
              <a:t>, </a:t>
            </a:r>
            <a:r>
              <a:rPr lang="ru-RU" dirty="0" err="1"/>
              <a:t>посвідчення</a:t>
            </a:r>
            <a:r>
              <a:rPr lang="ru-RU" dirty="0"/>
              <a:t>, </a:t>
            </a:r>
            <a:r>
              <a:rPr lang="ru-RU" dirty="0" err="1"/>
              <a:t>реєстрації</a:t>
            </a:r>
            <a:r>
              <a:rPr lang="ru-RU" dirty="0"/>
              <a:t>) на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такої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чинним</a:t>
            </a:r>
            <a:r>
              <a:rPr lang="ru-RU" dirty="0"/>
              <a:t> </a:t>
            </a:r>
            <a:r>
              <a:rPr lang="ru-RU" dirty="0" err="1"/>
              <a:t>законодавством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вимагає</a:t>
            </a:r>
            <a:r>
              <a:rPr lang="ru-RU" dirty="0"/>
              <a:t> </a:t>
            </a:r>
            <a:r>
              <a:rPr lang="ru-RU" dirty="0" err="1"/>
              <a:t>спеціальних</a:t>
            </a:r>
            <a:r>
              <a:rPr lang="ru-RU" dirty="0"/>
              <a:t> </a:t>
            </a:r>
            <a:r>
              <a:rPr lang="ru-RU" dirty="0" err="1"/>
              <a:t>знань</a:t>
            </a:r>
            <a:r>
              <a:rPr lang="ru-RU" dirty="0"/>
              <a:t>, </a:t>
            </a:r>
            <a:r>
              <a:rPr lang="ru-RU" dirty="0" err="1"/>
              <a:t>досвіду</a:t>
            </a:r>
            <a:r>
              <a:rPr lang="ru-RU" dirty="0"/>
              <a:t> та </a:t>
            </a:r>
            <a:r>
              <a:rPr lang="ru-RU" dirty="0" err="1"/>
              <a:t>кваліфікації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здійснюють</a:t>
            </a:r>
            <a:r>
              <a:rPr lang="ru-RU" dirty="0"/>
              <a:t> </a:t>
            </a:r>
            <a:r>
              <a:rPr lang="ru-RU" dirty="0" err="1"/>
              <a:t>цю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11690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4040" y="692696"/>
            <a:ext cx="79208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333333"/>
                </a:solidFill>
                <a:latin typeface="Times New Roman"/>
              </a:rPr>
              <a:t>За першим та другим </a:t>
            </a:r>
            <a:r>
              <a:rPr lang="ru-RU" sz="2000" b="1" dirty="0" err="1" smtClean="0">
                <a:solidFill>
                  <a:srgbClr val="333333"/>
                </a:solidFill>
                <a:latin typeface="Times New Roman"/>
              </a:rPr>
              <a:t>ризиками</a:t>
            </a:r>
            <a:r>
              <a:rPr lang="ru-RU" sz="2000" b="1" dirty="0" smtClean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b="1" dirty="0">
                <a:solidFill>
                  <a:srgbClr val="333333"/>
                </a:solidFill>
                <a:latin typeface="Times New Roman"/>
              </a:rPr>
              <a:t>в межах </a:t>
            </a:r>
            <a:r>
              <a:rPr lang="ru-RU" sz="2000" b="1" dirty="0" err="1">
                <a:solidFill>
                  <a:srgbClr val="333333"/>
                </a:solidFill>
                <a:latin typeface="Times New Roman"/>
              </a:rPr>
              <a:t>класу</a:t>
            </a:r>
            <a:r>
              <a:rPr lang="ru-RU" sz="2000" b="1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b="1" dirty="0" err="1">
                <a:solidFill>
                  <a:srgbClr val="333333"/>
                </a:solidFill>
                <a:latin typeface="Times New Roman"/>
              </a:rPr>
              <a:t>страхування</a:t>
            </a:r>
            <a:r>
              <a:rPr lang="ru-RU" sz="2000" b="1" dirty="0">
                <a:solidFill>
                  <a:srgbClr val="333333"/>
                </a:solidFill>
                <a:latin typeface="Times New Roman"/>
              </a:rPr>
              <a:t> 13, </a:t>
            </a:r>
            <a:r>
              <a:rPr lang="ru-RU" sz="2000" b="1" dirty="0" err="1" smtClean="0">
                <a:solidFill>
                  <a:srgbClr val="333333"/>
                </a:solidFill>
                <a:latin typeface="Times New Roman"/>
              </a:rPr>
              <a:t>здійснюється</a:t>
            </a:r>
            <a:r>
              <a:rPr lang="ru-RU" sz="2000" b="1" dirty="0" smtClean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b="1" dirty="0" err="1">
                <a:solidFill>
                  <a:srgbClr val="333333"/>
                </a:solidFill>
                <a:latin typeface="Times New Roman"/>
              </a:rPr>
              <a:t>страхування</a:t>
            </a:r>
            <a:r>
              <a:rPr lang="ru-RU" sz="2000" b="1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b="1" dirty="0" err="1">
                <a:solidFill>
                  <a:srgbClr val="333333"/>
                </a:solidFill>
                <a:latin typeface="Times New Roman"/>
              </a:rPr>
              <a:t>відповідальності</a:t>
            </a:r>
            <a:r>
              <a:rPr lang="ru-RU" sz="2000" b="1" dirty="0">
                <a:solidFill>
                  <a:srgbClr val="333333"/>
                </a:solidFill>
                <a:latin typeface="Times New Roman"/>
              </a:rPr>
              <a:t> перед </a:t>
            </a:r>
            <a:r>
              <a:rPr lang="ru-RU" sz="2000" b="1" dirty="0" err="1">
                <a:solidFill>
                  <a:srgbClr val="333333"/>
                </a:solidFill>
                <a:latin typeface="Times New Roman"/>
              </a:rPr>
              <a:t>визначеними</a:t>
            </a:r>
            <a:r>
              <a:rPr lang="ru-RU" sz="2000" b="1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b="1" dirty="0" err="1">
                <a:solidFill>
                  <a:srgbClr val="333333"/>
                </a:solidFill>
                <a:latin typeface="Times New Roman"/>
              </a:rPr>
              <a:t>третіми</a:t>
            </a:r>
            <a:r>
              <a:rPr lang="ru-RU" sz="2000" b="1" dirty="0">
                <a:solidFill>
                  <a:srgbClr val="333333"/>
                </a:solidFill>
                <a:latin typeface="Times New Roman"/>
              </a:rPr>
              <a:t> особами 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(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визначеним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колом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третіх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осіб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),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яким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може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бути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завдано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шкоду особою,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відповідальність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якої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застрахована,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уключаючи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:</a:t>
            </a:r>
          </a:p>
          <a:p>
            <a:pPr algn="just"/>
            <a:r>
              <a:rPr lang="ru-RU" sz="2000" dirty="0">
                <a:solidFill>
                  <a:srgbClr val="333333"/>
                </a:solidFill>
                <a:latin typeface="Times New Roman"/>
              </a:rPr>
              <a:t>1)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замовників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послуг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або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робіт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що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надаються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(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виконуються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) особою,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відповідальність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якої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застрахована;</a:t>
            </a:r>
          </a:p>
          <a:p>
            <a:pPr algn="just"/>
            <a:r>
              <a:rPr lang="ru-RU" sz="2000" dirty="0">
                <a:solidFill>
                  <a:srgbClr val="333333"/>
                </a:solidFill>
                <a:latin typeface="Times New Roman"/>
              </a:rPr>
              <a:t>2)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споживачів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товарів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(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робіт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послуг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),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вироблених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(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реалізованих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виконаних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наданих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) особою,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відповідальність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якої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застрахована;</a:t>
            </a:r>
          </a:p>
          <a:p>
            <a:pPr algn="just"/>
            <a:r>
              <a:rPr lang="ru-RU" sz="2000" dirty="0">
                <a:solidFill>
                  <a:srgbClr val="333333"/>
                </a:solidFill>
                <a:latin typeface="Times New Roman"/>
              </a:rPr>
              <a:t>3)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працівників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які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перебувають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у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трудових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відносинах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з особою,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відповідальність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</a:t>
            </a:r>
            <a:r>
              <a:rPr lang="ru-RU" sz="2000" dirty="0" err="1">
                <a:solidFill>
                  <a:srgbClr val="333333"/>
                </a:solidFill>
                <a:latin typeface="Times New Roman"/>
              </a:rPr>
              <a:t>якої</a:t>
            </a:r>
            <a:r>
              <a:rPr lang="ru-RU" sz="2000" dirty="0">
                <a:solidFill>
                  <a:srgbClr val="333333"/>
                </a:solidFill>
                <a:latin typeface="Times New Roman"/>
              </a:rPr>
              <a:t> застрахована.</a:t>
            </a:r>
            <a:endParaRPr lang="ru-RU" sz="2000" b="0" i="0" dirty="0">
              <a:solidFill>
                <a:srgbClr val="333333"/>
              </a:solidFill>
              <a:effectLst/>
              <a:latin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4528" y="4509120"/>
            <a:ext cx="80493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Характерною </a:t>
            </a:r>
            <a:r>
              <a:rPr lang="ru-RU" sz="2000" b="1" dirty="0" err="1">
                <a:solidFill>
                  <a:srgbClr val="C00000"/>
                </a:solidFill>
              </a:rPr>
              <a:t>ознакою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класу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2000" b="1" dirty="0">
                <a:solidFill>
                  <a:srgbClr val="C00000"/>
                </a:solidFill>
              </a:rPr>
              <a:t> 13 </a:t>
            </a:r>
            <a:r>
              <a:rPr lang="ru-RU" sz="2000" dirty="0"/>
              <a:t>у </a:t>
            </a:r>
            <a:r>
              <a:rPr lang="ru-RU" sz="2000" dirty="0" err="1"/>
              <a:t>разі</a:t>
            </a:r>
            <a:r>
              <a:rPr lang="ru-RU" sz="2000" dirty="0"/>
              <a:t> </a:t>
            </a:r>
            <a:r>
              <a:rPr lang="ru-RU" sz="2000" dirty="0" err="1"/>
              <a:t>здійснення</a:t>
            </a:r>
            <a:r>
              <a:rPr lang="ru-RU" sz="2000" dirty="0"/>
              <a:t> </a:t>
            </a:r>
            <a:r>
              <a:rPr lang="ru-RU" sz="2000" dirty="0" err="1"/>
              <a:t>діяльності</a:t>
            </a:r>
            <a:r>
              <a:rPr lang="ru-RU" sz="2000" dirty="0"/>
              <a:t> страховика </a:t>
            </a:r>
            <a:r>
              <a:rPr lang="ru-RU" sz="2000" dirty="0" err="1"/>
              <a:t>відповідно</a:t>
            </a:r>
            <a:r>
              <a:rPr lang="ru-RU" sz="2000" dirty="0"/>
              <a:t> до </a:t>
            </a:r>
            <a:r>
              <a:rPr lang="ru-RU" sz="2000" dirty="0" err="1"/>
              <a:t>Митного</a:t>
            </a:r>
            <a:r>
              <a:rPr lang="ru-RU" sz="2000" dirty="0"/>
              <a:t> кодексу </a:t>
            </a:r>
            <a:r>
              <a:rPr lang="ru-RU" sz="2000" dirty="0" err="1"/>
              <a:t>України</a:t>
            </a:r>
            <a:r>
              <a:rPr lang="ru-RU" sz="2000" dirty="0"/>
              <a:t> є </a:t>
            </a:r>
            <a:r>
              <a:rPr lang="ru-RU" sz="2000" dirty="0" err="1"/>
              <a:t>укладання</a:t>
            </a:r>
            <a:r>
              <a:rPr lang="ru-RU" sz="2000" dirty="0"/>
              <a:t> страховиком </a:t>
            </a:r>
            <a:r>
              <a:rPr lang="ru-RU" sz="2000" dirty="0" err="1"/>
              <a:t>договорів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</a:t>
            </a:r>
            <a:r>
              <a:rPr lang="ru-RU" sz="2000" dirty="0" err="1"/>
              <a:t>відповідальності</a:t>
            </a:r>
            <a:r>
              <a:rPr lang="ru-RU" sz="2000" dirty="0"/>
              <a:t> особи, на яку </a:t>
            </a:r>
            <a:r>
              <a:rPr lang="ru-RU" sz="2000" dirty="0" err="1"/>
              <a:t>покладається</a:t>
            </a:r>
            <a:r>
              <a:rPr lang="ru-RU" sz="2000" dirty="0"/>
              <a:t> </a:t>
            </a:r>
            <a:r>
              <a:rPr lang="ru-RU" sz="2000" dirty="0" err="1"/>
              <a:t>обов’язок</a:t>
            </a:r>
            <a:r>
              <a:rPr lang="ru-RU" sz="2000" dirty="0"/>
              <a:t> </a:t>
            </a:r>
            <a:r>
              <a:rPr lang="ru-RU" sz="2000" dirty="0" err="1"/>
              <a:t>зі</a:t>
            </a:r>
            <a:r>
              <a:rPr lang="ru-RU" sz="2000" dirty="0"/>
              <a:t> </a:t>
            </a:r>
            <a:r>
              <a:rPr lang="ru-RU" sz="2000" dirty="0" err="1"/>
              <a:t>сплати</a:t>
            </a:r>
            <a:r>
              <a:rPr lang="ru-RU" sz="2000" dirty="0"/>
              <a:t> </a:t>
            </a:r>
            <a:r>
              <a:rPr lang="ru-RU" sz="2000" dirty="0" err="1"/>
              <a:t>митних</a:t>
            </a:r>
            <a:r>
              <a:rPr lang="ru-RU" sz="2000" dirty="0"/>
              <a:t> </a:t>
            </a:r>
            <a:r>
              <a:rPr lang="ru-RU" sz="2000" dirty="0" err="1"/>
              <a:t>платежів</a:t>
            </a:r>
            <a:r>
              <a:rPr lang="ru-RU" sz="2000" dirty="0"/>
              <a:t>, за </a:t>
            </a:r>
            <a:r>
              <a:rPr lang="ru-RU" sz="2000" dirty="0" err="1"/>
              <a:t>невиконання</a:t>
            </a:r>
            <a:r>
              <a:rPr lang="ru-RU" sz="2000" dirty="0"/>
              <a:t> такого </a:t>
            </a:r>
            <a:r>
              <a:rPr lang="ru-RU" sz="2000" dirty="0" err="1"/>
              <a:t>обов’язку</a:t>
            </a:r>
            <a:r>
              <a:rPr lang="ru-RU" sz="2000" dirty="0"/>
              <a:t> за </a:t>
            </a:r>
            <a:r>
              <a:rPr lang="ru-RU" sz="2000" dirty="0" smtClean="0"/>
              <a:t>першим та другим </a:t>
            </a:r>
            <a:r>
              <a:rPr lang="ru-RU" sz="2000" dirty="0" err="1" smtClean="0"/>
              <a:t>ризиками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511690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6496" y="547016"/>
            <a:ext cx="89289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  <a:r>
              <a:rPr lang="ru-RU" b="1" dirty="0" err="1"/>
              <a:t>Ризик</a:t>
            </a:r>
            <a:r>
              <a:rPr lang="ru-RU" b="1" dirty="0"/>
              <a:t> </a:t>
            </a:r>
            <a:r>
              <a:rPr lang="ru-RU" b="1" dirty="0" err="1" smtClean="0"/>
              <a:t>третій</a:t>
            </a:r>
            <a:r>
              <a:rPr lang="ru-RU" b="1" dirty="0" smtClean="0"/>
              <a:t> </a:t>
            </a:r>
            <a:r>
              <a:rPr lang="ru-RU" b="1" dirty="0" err="1" smtClean="0"/>
              <a:t>класу</a:t>
            </a:r>
            <a:r>
              <a:rPr lang="ru-RU" b="1" dirty="0" smtClean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13</a:t>
            </a:r>
            <a:r>
              <a:rPr lang="ru-RU" b="1" dirty="0" smtClean="0"/>
              <a:t>, </a:t>
            </a:r>
            <a:r>
              <a:rPr lang="ru-RU" b="1" dirty="0" err="1"/>
              <a:t>характеризується</a:t>
            </a:r>
            <a:r>
              <a:rPr lang="ru-RU" dirty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заподіяної</a:t>
            </a:r>
            <a:r>
              <a:rPr lang="ru-RU" dirty="0"/>
              <a:t> </a:t>
            </a:r>
            <a:r>
              <a:rPr lang="ru-RU" dirty="0" err="1"/>
              <a:t>потерпілій</a:t>
            </a:r>
            <a:r>
              <a:rPr lang="ru-RU" dirty="0"/>
              <a:t> </a:t>
            </a:r>
            <a:r>
              <a:rPr lang="ru-RU" dirty="0" err="1"/>
              <a:t>третій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майну </a:t>
            </a:r>
            <a:r>
              <a:rPr lang="ru-RU" dirty="0" err="1"/>
              <a:t>ядерної</a:t>
            </a:r>
            <a:r>
              <a:rPr lang="ru-RU" dirty="0"/>
              <a:t> </a:t>
            </a:r>
            <a:r>
              <a:rPr lang="ru-RU" dirty="0" err="1"/>
              <a:t>шкоди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ядерного </a:t>
            </a:r>
            <a:r>
              <a:rPr lang="ru-RU" dirty="0" err="1"/>
              <a:t>інциденту</a:t>
            </a:r>
            <a:r>
              <a:rPr lang="ru-RU" dirty="0"/>
              <a:t>, </a:t>
            </a:r>
            <a:r>
              <a:rPr lang="ru-RU" dirty="0" err="1"/>
              <a:t>відповідальність</a:t>
            </a:r>
            <a:r>
              <a:rPr lang="ru-RU" dirty="0"/>
              <a:t> за яку </a:t>
            </a:r>
            <a:r>
              <a:rPr lang="ru-RU" dirty="0" err="1"/>
              <a:t>несе</a:t>
            </a:r>
            <a:r>
              <a:rPr lang="ru-RU" dirty="0"/>
              <a:t> </a:t>
            </a:r>
            <a:r>
              <a:rPr lang="ru-RU" dirty="0" err="1"/>
              <a:t>страхувальник</a:t>
            </a:r>
            <a:r>
              <a:rPr lang="ru-RU" dirty="0"/>
              <a:t> (оператор </a:t>
            </a:r>
            <a:r>
              <a:rPr lang="ru-RU" dirty="0" err="1"/>
              <a:t>ядерної</a:t>
            </a:r>
            <a:r>
              <a:rPr lang="ru-RU" dirty="0"/>
              <a:t> установки).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6496" y="2141189"/>
            <a:ext cx="9073008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Ризик</a:t>
            </a:r>
            <a:r>
              <a:rPr lang="ru-RU" b="1" dirty="0"/>
              <a:t> </a:t>
            </a:r>
            <a:r>
              <a:rPr lang="ru-RU" b="1" dirty="0" err="1" smtClean="0"/>
              <a:t>третій</a:t>
            </a:r>
            <a:r>
              <a:rPr lang="ru-RU" b="1" dirty="0" smtClean="0"/>
              <a:t> </a:t>
            </a:r>
            <a:r>
              <a:rPr lang="ru-RU" b="1" dirty="0" err="1" smtClean="0"/>
              <a:t>класу</a:t>
            </a:r>
            <a:r>
              <a:rPr lang="ru-RU" b="1" dirty="0" smtClean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smtClean="0"/>
              <a:t>13 </a:t>
            </a:r>
            <a:r>
              <a:rPr lang="ru-RU" b="1" dirty="0" err="1"/>
              <a:t>передбачає</a:t>
            </a:r>
            <a:r>
              <a:rPr lang="ru-RU" b="1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ядерного оператора за </a:t>
            </a:r>
            <a:r>
              <a:rPr lang="ru-RU" dirty="0" err="1"/>
              <a:t>наслідки</a:t>
            </a:r>
            <a:r>
              <a:rPr lang="ru-RU" dirty="0"/>
              <a:t> ядерного </a:t>
            </a:r>
            <a:r>
              <a:rPr lang="ru-RU" dirty="0" err="1"/>
              <a:t>інциденту</a:t>
            </a:r>
            <a:r>
              <a:rPr lang="ru-RU" dirty="0"/>
              <a:t>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транспортування</a:t>
            </a:r>
            <a:r>
              <a:rPr lang="ru-RU" dirty="0"/>
              <a:t> </a:t>
            </a:r>
            <a:r>
              <a:rPr lang="ru-RU" dirty="0" err="1"/>
              <a:t>ядерних</a:t>
            </a:r>
            <a:r>
              <a:rPr lang="ru-RU" dirty="0"/>
              <a:t> </a:t>
            </a:r>
            <a:r>
              <a:rPr lang="ru-RU" dirty="0" err="1"/>
              <a:t>матеріалів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Клас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13 не </a:t>
            </a:r>
            <a:r>
              <a:rPr lang="ru-RU" b="1" dirty="0" err="1">
                <a:solidFill>
                  <a:srgbClr val="C00000"/>
                </a:solidFill>
              </a:rPr>
              <a:t>включає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endParaRPr lang="ru-RU" sz="500" dirty="0"/>
          </a:p>
          <a:p>
            <a:pPr marL="342900" indent="-342900">
              <a:buAutoNum type="arabicParenR"/>
            </a:pPr>
            <a:r>
              <a:rPr lang="ru-RU" dirty="0" err="1" smtClean="0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наземного </a:t>
            </a:r>
            <a:r>
              <a:rPr lang="ru-RU" dirty="0" smtClean="0"/>
              <a:t>транспортного</a:t>
            </a:r>
          </a:p>
          <a:p>
            <a:r>
              <a:rPr lang="ru-RU" dirty="0" err="1" smtClean="0"/>
              <a:t>засобу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відповідальність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10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r>
              <a:rPr lang="ru-RU" dirty="0" smtClean="0"/>
              <a:t>2</a:t>
            </a:r>
            <a:r>
              <a:rPr lang="ru-RU" dirty="0"/>
              <a:t>)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повітряного</a:t>
            </a:r>
            <a:r>
              <a:rPr lang="ru-RU" dirty="0"/>
              <a:t> судна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11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r>
              <a:rPr lang="ru-RU" dirty="0"/>
              <a:t>3)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водного судна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), </a:t>
            </a:r>
            <a:r>
              <a:rPr lang="ru-RU" dirty="0" err="1"/>
              <a:t>передбаченої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12;</a:t>
            </a:r>
          </a:p>
          <a:p>
            <a:endParaRPr lang="ru-RU" dirty="0"/>
          </a:p>
          <a:p>
            <a:r>
              <a:rPr lang="ru-RU" dirty="0"/>
              <a:t>4) </a:t>
            </a:r>
            <a:r>
              <a:rPr lang="ru-RU" dirty="0" err="1"/>
              <a:t>судових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, </a:t>
            </a:r>
            <a:r>
              <a:rPr lang="ru-RU" dirty="0" err="1"/>
              <a:t>передбачених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17.</a:t>
            </a:r>
          </a:p>
        </p:txBody>
      </p:sp>
    </p:spTree>
    <p:extLst>
      <p:ext uri="{BB962C8B-B14F-4D97-AF65-F5344CB8AC3E}">
        <p14:creationId xmlns:p14="http://schemas.microsoft.com/office/powerpoint/2010/main" val="13511690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0512" y="692696"/>
            <a:ext cx="90730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Клас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14 “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кредитів</a:t>
            </a:r>
            <a:r>
              <a:rPr lang="ru-RU" b="1" dirty="0"/>
              <a:t>” </a:t>
            </a:r>
            <a:r>
              <a:rPr lang="ru-RU" dirty="0"/>
              <a:t>(</a:t>
            </a:r>
            <a:r>
              <a:rPr lang="ru-RU" dirty="0" err="1"/>
              <a:t>далі</a:t>
            </a:r>
            <a:r>
              <a:rPr lang="ru-RU" dirty="0"/>
              <a:t> - </a:t>
            </a:r>
            <a:r>
              <a:rPr lang="ru-RU" dirty="0" err="1"/>
              <a:t>клас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smtClean="0"/>
              <a:t>14) </a:t>
            </a:r>
            <a:r>
              <a:rPr lang="ru-RU" dirty="0" err="1"/>
              <a:t>включає</a:t>
            </a:r>
            <a:r>
              <a:rPr lang="ru-RU" dirty="0"/>
              <a:t> </a:t>
            </a:r>
            <a:r>
              <a:rPr lang="ru-RU" dirty="0" err="1"/>
              <a:t>ризик</a:t>
            </a:r>
            <a:r>
              <a:rPr lang="ru-RU" dirty="0"/>
              <a:t> у межах </a:t>
            </a:r>
            <a:r>
              <a:rPr lang="ru-RU" dirty="0" err="1"/>
              <a:t>класу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кредитів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err="1" smtClean="0"/>
              <a:t>Клас</a:t>
            </a:r>
            <a:r>
              <a:rPr lang="ru-RU" b="1" dirty="0" smtClean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14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страхувальнику-кредитодавцю</a:t>
            </a:r>
            <a:r>
              <a:rPr lang="ru-RU" dirty="0"/>
              <a:t> (</a:t>
            </a:r>
            <a:r>
              <a:rPr lang="ru-RU" dirty="0" err="1"/>
              <a:t>іншій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, </a:t>
            </a:r>
            <a:r>
              <a:rPr lang="ru-RU" dirty="0" err="1"/>
              <a:t>визначеній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) </a:t>
            </a:r>
            <a:r>
              <a:rPr lang="ru-RU" dirty="0" err="1"/>
              <a:t>збитку</a:t>
            </a:r>
            <a:r>
              <a:rPr lang="ru-RU" dirty="0"/>
              <a:t>, </a:t>
            </a:r>
            <a:r>
              <a:rPr lang="ru-RU" dirty="0" err="1"/>
              <a:t>понесеного</a:t>
            </a:r>
            <a:r>
              <a:rPr lang="ru-RU" dirty="0"/>
              <a:t> ним (нею) у </a:t>
            </a:r>
            <a:r>
              <a:rPr lang="ru-RU" dirty="0" err="1"/>
              <a:t>зв’язку</a:t>
            </a:r>
            <a:r>
              <a:rPr lang="ru-RU" dirty="0"/>
              <a:t> з </a:t>
            </a:r>
            <a:r>
              <a:rPr lang="ru-RU" dirty="0" err="1"/>
              <a:t>непогашенням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неповним</a:t>
            </a:r>
            <a:r>
              <a:rPr lang="ru-RU" dirty="0"/>
              <a:t> </a:t>
            </a:r>
            <a:r>
              <a:rPr lang="ru-RU" dirty="0" err="1"/>
              <a:t>погашенням</a:t>
            </a:r>
            <a:r>
              <a:rPr lang="ru-RU" dirty="0"/>
              <a:t> </a:t>
            </a:r>
            <a:r>
              <a:rPr lang="ru-RU" dirty="0" err="1"/>
              <a:t>позичальником</a:t>
            </a:r>
            <a:r>
              <a:rPr lang="ru-RU" dirty="0"/>
              <a:t> </a:t>
            </a:r>
            <a:r>
              <a:rPr lang="ru-RU" dirty="0" err="1"/>
              <a:t>суми</a:t>
            </a:r>
            <a:r>
              <a:rPr lang="ru-RU" dirty="0"/>
              <a:t> кредиту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процентів</a:t>
            </a:r>
            <a:r>
              <a:rPr lang="ru-RU" dirty="0"/>
              <a:t> за </a:t>
            </a:r>
            <a:r>
              <a:rPr lang="ru-RU" dirty="0" err="1"/>
              <a:t>користування</a:t>
            </a:r>
            <a:r>
              <a:rPr lang="ru-RU" dirty="0"/>
              <a:t> кредитом </a:t>
            </a:r>
            <a:r>
              <a:rPr lang="ru-RU" dirty="0" err="1"/>
              <a:t>унаслідок</a:t>
            </a:r>
            <a:r>
              <a:rPr lang="ru-RU" dirty="0"/>
              <a:t> </a:t>
            </a:r>
            <a:r>
              <a:rPr lang="ru-RU" dirty="0" err="1"/>
              <a:t>невиконання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неналежного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позичальником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 за </a:t>
            </a:r>
            <a:r>
              <a:rPr lang="ru-RU" dirty="0" err="1"/>
              <a:t>відповідним</a:t>
            </a:r>
            <a:r>
              <a:rPr lang="ru-RU" dirty="0"/>
              <a:t> договором, 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невиконання</a:t>
            </a:r>
            <a:r>
              <a:rPr lang="ru-RU" dirty="0"/>
              <a:t>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 гарантом (поручителем) за </a:t>
            </a:r>
            <a:r>
              <a:rPr lang="ru-RU" dirty="0" err="1"/>
              <a:t>кредитним</a:t>
            </a:r>
            <a:r>
              <a:rPr lang="ru-RU" dirty="0"/>
              <a:t> договором, </a:t>
            </a:r>
            <a:r>
              <a:rPr lang="ru-RU" dirty="0" err="1"/>
              <a:t>із</a:t>
            </a:r>
            <a:r>
              <a:rPr lang="ru-RU" dirty="0"/>
              <a:t> причин, </a:t>
            </a:r>
            <a:r>
              <a:rPr lang="ru-RU" dirty="0" err="1"/>
              <a:t>передбачених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smtClean="0"/>
              <a:t>За </a:t>
            </a:r>
            <a:r>
              <a:rPr lang="ru-RU" b="1" dirty="0" err="1"/>
              <a:t>класом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14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здійснюватися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за одним </a:t>
            </a:r>
            <a:r>
              <a:rPr lang="ru-RU" dirty="0" err="1"/>
              <a:t>кредитним</a:t>
            </a:r>
            <a:r>
              <a:rPr lang="ru-RU" dirty="0"/>
              <a:t> договором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сукупністю</a:t>
            </a:r>
            <a:r>
              <a:rPr lang="ru-RU" dirty="0"/>
              <a:t> </a:t>
            </a:r>
            <a:r>
              <a:rPr lang="ru-RU" dirty="0" err="1"/>
              <a:t>кредитних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схожі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однорідні</a:t>
            </a:r>
            <a:r>
              <a:rPr lang="ru-RU" dirty="0"/>
              <a:t> характеристики (</a:t>
            </a:r>
            <a:r>
              <a:rPr lang="ru-RU" dirty="0" err="1"/>
              <a:t>кредитний</a:t>
            </a:r>
            <a:r>
              <a:rPr lang="ru-RU" dirty="0"/>
              <a:t> портфель).</a:t>
            </a:r>
          </a:p>
        </p:txBody>
      </p:sp>
    </p:spTree>
    <p:extLst>
      <p:ext uri="{BB962C8B-B14F-4D97-AF65-F5344CB8AC3E}">
        <p14:creationId xmlns:p14="http://schemas.microsoft.com/office/powerpoint/2010/main" val="28047926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2480" y="521215"/>
            <a:ext cx="93610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Клас</a:t>
            </a:r>
            <a:r>
              <a:rPr lang="ru-RU" b="1" dirty="0" smtClean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15 “</a:t>
            </a:r>
            <a:r>
              <a:rPr lang="ru-RU" b="1" dirty="0" err="1"/>
              <a:t>Страхування</a:t>
            </a:r>
            <a:r>
              <a:rPr lang="ru-RU" b="1" dirty="0"/>
              <a:t> поруки (</a:t>
            </a:r>
            <a:r>
              <a:rPr lang="ru-RU" b="1" dirty="0" err="1"/>
              <a:t>гарантії</a:t>
            </a:r>
            <a:r>
              <a:rPr lang="ru-RU" b="1" dirty="0"/>
              <a:t>)” </a:t>
            </a:r>
            <a:r>
              <a:rPr lang="ru-RU" dirty="0"/>
              <a:t>(</a:t>
            </a:r>
            <a:r>
              <a:rPr lang="ru-RU" dirty="0" err="1"/>
              <a:t>далі</a:t>
            </a:r>
            <a:r>
              <a:rPr lang="ru-RU" dirty="0"/>
              <a:t> - </a:t>
            </a:r>
            <a:r>
              <a:rPr lang="ru-RU" dirty="0" err="1"/>
              <a:t>клас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smtClean="0"/>
              <a:t>15) </a:t>
            </a:r>
            <a:r>
              <a:rPr lang="ru-RU" dirty="0" err="1" smtClean="0"/>
              <a:t>включає</a:t>
            </a:r>
            <a:r>
              <a:rPr lang="ru-RU" dirty="0" smtClean="0"/>
              <a:t> </a:t>
            </a:r>
            <a:r>
              <a:rPr lang="ru-RU" dirty="0" err="1"/>
              <a:t>ризик</a:t>
            </a:r>
            <a:r>
              <a:rPr lang="ru-RU" dirty="0"/>
              <a:t> у межах </a:t>
            </a:r>
            <a:r>
              <a:rPr lang="ru-RU" dirty="0" err="1"/>
              <a:t>класу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виданих</a:t>
            </a:r>
            <a:r>
              <a:rPr lang="ru-RU" dirty="0"/>
              <a:t> порук (</a:t>
            </a:r>
            <a:r>
              <a:rPr lang="ru-RU" dirty="0" err="1"/>
              <a:t>гарантій</a:t>
            </a:r>
            <a:r>
              <a:rPr lang="ru-RU" dirty="0"/>
              <a:t>)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прийнятих</a:t>
            </a:r>
            <a:r>
              <a:rPr lang="ru-RU" dirty="0"/>
              <a:t> </a:t>
            </a:r>
            <a:r>
              <a:rPr lang="ru-RU" dirty="0" err="1"/>
              <a:t>гарантій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err="1" smtClean="0"/>
              <a:t>Клас</a:t>
            </a:r>
            <a:r>
              <a:rPr lang="ru-RU" b="1" dirty="0" smtClean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15 </a:t>
            </a:r>
            <a:r>
              <a:rPr lang="ru-RU" b="1" dirty="0" err="1"/>
              <a:t>характеризується</a:t>
            </a:r>
            <a:r>
              <a:rPr lang="ru-RU" b="1" dirty="0"/>
              <a:t> </a:t>
            </a:r>
            <a:r>
              <a:rPr lang="ru-RU" dirty="0" err="1"/>
              <a:t>обов’язком</a:t>
            </a:r>
            <a:r>
              <a:rPr lang="ru-RU" dirty="0"/>
              <a:t> страховика за </a:t>
            </a:r>
            <a:r>
              <a:rPr lang="ru-RU" dirty="0" err="1"/>
              <a:t>визначену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плату (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премію</a:t>
            </a:r>
            <a:r>
              <a:rPr lang="ru-RU" dirty="0"/>
              <a:t>)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страхову</a:t>
            </a:r>
            <a:r>
              <a:rPr lang="ru-RU" dirty="0"/>
              <a:t> </a:t>
            </a:r>
            <a:r>
              <a:rPr lang="ru-RU" dirty="0" err="1"/>
              <a:t>виплату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умов договору </a:t>
            </a:r>
            <a:r>
              <a:rPr lang="ru-RU" dirty="0" err="1"/>
              <a:t>страхування</a:t>
            </a:r>
            <a:r>
              <a:rPr lang="ru-RU" dirty="0"/>
              <a:t>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 шляхом </a:t>
            </a:r>
            <a:r>
              <a:rPr lang="ru-RU" dirty="0" err="1"/>
              <a:t>відшкодування</a:t>
            </a:r>
            <a:r>
              <a:rPr lang="ru-RU" dirty="0"/>
              <a:t> </a:t>
            </a:r>
            <a:r>
              <a:rPr lang="ru-RU" dirty="0" err="1"/>
              <a:t>страхувальнику</a:t>
            </a:r>
            <a:r>
              <a:rPr lang="ru-RU" dirty="0"/>
              <a:t> (</a:t>
            </a:r>
            <a:r>
              <a:rPr lang="ru-RU" dirty="0" err="1"/>
              <a:t>іншій</a:t>
            </a:r>
            <a:r>
              <a:rPr lang="ru-RU" dirty="0"/>
              <a:t> </a:t>
            </a:r>
            <a:r>
              <a:rPr lang="ru-RU" dirty="0" err="1"/>
              <a:t>особі</a:t>
            </a:r>
            <a:r>
              <a:rPr lang="ru-RU" dirty="0"/>
              <a:t>, </a:t>
            </a:r>
            <a:r>
              <a:rPr lang="ru-RU" dirty="0" err="1"/>
              <a:t>визначеній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законодавства</a:t>
            </a:r>
            <a:r>
              <a:rPr lang="ru-RU" dirty="0"/>
              <a:t>),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страхувальник</a:t>
            </a:r>
            <a:r>
              <a:rPr lang="ru-RU" dirty="0"/>
              <a:t> є:</a:t>
            </a:r>
          </a:p>
          <a:p>
            <a:endParaRPr lang="ru-RU" dirty="0"/>
          </a:p>
          <a:p>
            <a:r>
              <a:rPr lang="ru-RU" dirty="0"/>
              <a:t>1) кредитором (</a:t>
            </a:r>
            <a:r>
              <a:rPr lang="ru-RU" dirty="0" err="1"/>
              <a:t>бенефіціаром</a:t>
            </a:r>
            <a:r>
              <a:rPr lang="ru-RU" dirty="0"/>
              <a:t>), - </a:t>
            </a:r>
            <a:r>
              <a:rPr lang="ru-RU" dirty="0" err="1"/>
              <a:t>збитку</a:t>
            </a:r>
            <a:r>
              <a:rPr lang="ru-RU" dirty="0"/>
              <a:t>, </a:t>
            </a:r>
            <a:r>
              <a:rPr lang="ru-RU" dirty="0" err="1"/>
              <a:t>понесеного</a:t>
            </a:r>
            <a:r>
              <a:rPr lang="ru-RU" dirty="0"/>
              <a:t> ним у </a:t>
            </a:r>
            <a:r>
              <a:rPr lang="ru-RU" dirty="0" err="1"/>
              <a:t>зв’язку</a:t>
            </a:r>
            <a:r>
              <a:rPr lang="ru-RU" dirty="0"/>
              <a:t> з </a:t>
            </a:r>
            <a:r>
              <a:rPr lang="ru-RU" dirty="0" err="1"/>
              <a:t>невиконанням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неналежним</a:t>
            </a:r>
            <a:r>
              <a:rPr lang="ru-RU" dirty="0"/>
              <a:t> </a:t>
            </a:r>
            <a:r>
              <a:rPr lang="ru-RU" dirty="0" err="1"/>
              <a:t>виконанням</a:t>
            </a:r>
            <a:r>
              <a:rPr lang="ru-RU" dirty="0"/>
              <a:t> гарантом (поручителем)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 в </a:t>
            </a:r>
            <a:r>
              <a:rPr lang="ru-RU" dirty="0" err="1"/>
              <a:t>обсязі</a:t>
            </a:r>
            <a:r>
              <a:rPr lang="ru-RU" dirty="0"/>
              <a:t> та в строки,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визначені</a:t>
            </a:r>
            <a:r>
              <a:rPr lang="ru-RU" dirty="0"/>
              <a:t> в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гарантії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договорі</a:t>
            </a:r>
            <a:r>
              <a:rPr lang="ru-RU" dirty="0"/>
              <a:t> поруки, </a:t>
            </a:r>
            <a:r>
              <a:rPr lang="ru-RU" dirty="0" err="1"/>
              <a:t>унаслідок</a:t>
            </a:r>
            <a:r>
              <a:rPr lang="ru-RU" dirty="0"/>
              <a:t>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проводиться </a:t>
            </a:r>
            <a:r>
              <a:rPr lang="ru-RU" dirty="0" err="1"/>
              <a:t>страхування</a:t>
            </a:r>
            <a:r>
              <a:rPr lang="ru-RU" dirty="0"/>
              <a:t> (страхового </a:t>
            </a:r>
            <a:r>
              <a:rPr lang="ru-RU" dirty="0" err="1"/>
              <a:t>ризику</a:t>
            </a:r>
            <a:r>
              <a:rPr lang="ru-RU" dirty="0"/>
              <a:t>);</a:t>
            </a:r>
          </a:p>
          <a:p>
            <a:endParaRPr lang="ru-RU" dirty="0"/>
          </a:p>
          <a:p>
            <a:r>
              <a:rPr lang="ru-RU" dirty="0"/>
              <a:t>2) гарантом (поручителем), - </a:t>
            </a:r>
            <a:r>
              <a:rPr lang="ru-RU" dirty="0" err="1"/>
              <a:t>збитку</a:t>
            </a:r>
            <a:r>
              <a:rPr lang="ru-RU" dirty="0"/>
              <a:t>, </a:t>
            </a:r>
            <a:r>
              <a:rPr lang="ru-RU" dirty="0" err="1"/>
              <a:t>понесеного</a:t>
            </a:r>
            <a:r>
              <a:rPr lang="ru-RU" dirty="0"/>
              <a:t> ним у </a:t>
            </a:r>
            <a:r>
              <a:rPr lang="ru-RU" dirty="0" err="1"/>
              <a:t>зв’язку</a:t>
            </a:r>
            <a:r>
              <a:rPr lang="ru-RU" dirty="0"/>
              <a:t> з </a:t>
            </a:r>
            <a:r>
              <a:rPr lang="ru-RU" dirty="0" err="1"/>
              <a:t>невиконанням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неналежним</a:t>
            </a:r>
            <a:r>
              <a:rPr lang="ru-RU" dirty="0"/>
              <a:t> </a:t>
            </a:r>
            <a:r>
              <a:rPr lang="ru-RU" dirty="0" err="1"/>
              <a:t>виконанням</a:t>
            </a:r>
            <a:r>
              <a:rPr lang="ru-RU" dirty="0"/>
              <a:t> </a:t>
            </a:r>
            <a:r>
              <a:rPr lang="ru-RU" dirty="0" err="1"/>
              <a:t>боржником</a:t>
            </a:r>
            <a:r>
              <a:rPr lang="ru-RU" dirty="0"/>
              <a:t> (принципалом)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 перед кредитором (</a:t>
            </a:r>
            <a:r>
              <a:rPr lang="ru-RU" dirty="0" err="1"/>
              <a:t>бенефіціаром</a:t>
            </a:r>
            <a:r>
              <a:rPr lang="ru-RU" dirty="0"/>
              <a:t>) в </a:t>
            </a:r>
            <a:r>
              <a:rPr lang="ru-RU" dirty="0" err="1"/>
              <a:t>обсязі</a:t>
            </a:r>
            <a:r>
              <a:rPr lang="ru-RU" dirty="0"/>
              <a:t> та в строки,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визначені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, </a:t>
            </a:r>
            <a:r>
              <a:rPr lang="ru-RU" dirty="0" err="1"/>
              <a:t>укладеному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</a:t>
            </a:r>
            <a:r>
              <a:rPr lang="ru-RU" dirty="0" err="1"/>
              <a:t>боржником</a:t>
            </a:r>
            <a:r>
              <a:rPr lang="ru-RU" dirty="0"/>
              <a:t> (принципалом) та кредитором (</a:t>
            </a:r>
            <a:r>
              <a:rPr lang="ru-RU" dirty="0" err="1"/>
              <a:t>бенефіціаром</a:t>
            </a:r>
            <a:r>
              <a:rPr lang="ru-RU" dirty="0"/>
              <a:t>), </a:t>
            </a:r>
            <a:r>
              <a:rPr lang="ru-RU" dirty="0" err="1"/>
              <a:t>унаслідок</a:t>
            </a:r>
            <a:r>
              <a:rPr lang="ru-RU" dirty="0"/>
              <a:t>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виникнення</a:t>
            </a:r>
            <a:r>
              <a:rPr lang="ru-RU" dirty="0"/>
              <a:t> </a:t>
            </a:r>
            <a:r>
              <a:rPr lang="ru-RU" dirty="0" err="1"/>
              <a:t>якої</a:t>
            </a:r>
            <a:r>
              <a:rPr lang="ru-RU" dirty="0"/>
              <a:t> проводиться </a:t>
            </a:r>
            <a:r>
              <a:rPr lang="ru-RU" dirty="0" err="1"/>
              <a:t>страхування</a:t>
            </a:r>
            <a:r>
              <a:rPr lang="ru-RU" dirty="0"/>
              <a:t> (страхового </a:t>
            </a:r>
            <a:r>
              <a:rPr lang="ru-RU" dirty="0" err="1"/>
              <a:t>ризику</a:t>
            </a:r>
            <a:r>
              <a:rPr lang="ru-RU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804792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DF61898C-CE2E-4A20-B963-02BE8DD533FB}"/>
              </a:ext>
            </a:extLst>
          </p:cNvPr>
          <p:cNvSpPr txBox="1"/>
          <p:nvPr/>
        </p:nvSpPr>
        <p:spPr>
          <a:xfrm>
            <a:off x="488504" y="1052736"/>
            <a:ext cx="892899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ліцензію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прямого страхування та/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вхідного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класами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без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включених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1 та/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таких умов: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об’єкта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застрахованого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ризиком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ризиком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належить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страхування,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ліцензію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страхуються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самим договором страхування,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страхується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планом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поданим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Регулятора для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страхування.</a:t>
            </a:r>
          </a:p>
        </p:txBody>
      </p:sp>
      <p:sp>
        <p:nvSpPr>
          <p:cNvPr id="14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Ліцензування діяльності із страхування</a:t>
            </a:r>
            <a:endParaRPr lang="uk-UA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7903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3240" y="764704"/>
            <a:ext cx="8136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 </a:t>
            </a:r>
            <a:r>
              <a:rPr lang="ru-RU" b="1" dirty="0" err="1"/>
              <a:t>класом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15 </a:t>
            </a:r>
            <a:r>
              <a:rPr lang="ru-RU" b="1" dirty="0" err="1"/>
              <a:t>здійснюється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таких </a:t>
            </a:r>
            <a:r>
              <a:rPr lang="ru-RU" b="1" dirty="0" err="1"/>
              <a:t>об’єктів</a:t>
            </a:r>
            <a:r>
              <a:rPr lang="ru-RU" b="1" dirty="0"/>
              <a:t>:</a:t>
            </a:r>
          </a:p>
          <a:p>
            <a:endParaRPr lang="ru-RU" b="1" dirty="0"/>
          </a:p>
          <a:p>
            <a:r>
              <a:rPr lang="ru-RU" dirty="0"/>
              <a:t>1) </a:t>
            </a:r>
            <a:r>
              <a:rPr lang="ru-RU" dirty="0" err="1"/>
              <a:t>можливих</a:t>
            </a:r>
            <a:r>
              <a:rPr lang="ru-RU" dirty="0"/>
              <a:t> </a:t>
            </a:r>
            <a:r>
              <a:rPr lang="ru-RU" dirty="0" err="1"/>
              <a:t>збитків</a:t>
            </a:r>
            <a:r>
              <a:rPr lang="ru-RU" dirty="0"/>
              <a:t> кредитора (</a:t>
            </a:r>
            <a:r>
              <a:rPr lang="ru-RU" dirty="0" err="1"/>
              <a:t>бенефіціара</a:t>
            </a:r>
            <a:r>
              <a:rPr lang="ru-RU" dirty="0"/>
              <a:t>) </a:t>
            </a:r>
            <a:r>
              <a:rPr lang="ru-RU" dirty="0" err="1"/>
              <a:t>унаслідок</a:t>
            </a:r>
            <a:r>
              <a:rPr lang="ru-RU" dirty="0"/>
              <a:t> </a:t>
            </a:r>
            <a:r>
              <a:rPr lang="ru-RU" dirty="0" err="1"/>
              <a:t>невиконання</a:t>
            </a:r>
            <a:r>
              <a:rPr lang="ru-RU" dirty="0"/>
              <a:t> (</a:t>
            </a:r>
            <a:r>
              <a:rPr lang="ru-RU" dirty="0" err="1"/>
              <a:t>неналежного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) гарантом (поручителем)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 в </a:t>
            </a:r>
            <a:r>
              <a:rPr lang="ru-RU" dirty="0" err="1"/>
              <a:t>обсязі</a:t>
            </a:r>
            <a:r>
              <a:rPr lang="ru-RU" dirty="0"/>
              <a:t> і в строки,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визначені</a:t>
            </a:r>
            <a:r>
              <a:rPr lang="ru-RU" dirty="0"/>
              <a:t> в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гарантії</a:t>
            </a:r>
            <a:r>
              <a:rPr lang="ru-RU" dirty="0"/>
              <a:t> (</a:t>
            </a:r>
            <a:r>
              <a:rPr lang="ru-RU" dirty="0" err="1"/>
              <a:t>договорі</a:t>
            </a:r>
            <a:r>
              <a:rPr lang="ru-RU" dirty="0"/>
              <a:t> поруки);</a:t>
            </a:r>
          </a:p>
          <a:p>
            <a:endParaRPr lang="ru-RU" dirty="0"/>
          </a:p>
          <a:p>
            <a:r>
              <a:rPr lang="ru-RU" dirty="0"/>
              <a:t>2) </a:t>
            </a:r>
            <a:r>
              <a:rPr lang="ru-RU" dirty="0" err="1"/>
              <a:t>можливих</a:t>
            </a:r>
            <a:r>
              <a:rPr lang="ru-RU" dirty="0"/>
              <a:t> </a:t>
            </a:r>
            <a:r>
              <a:rPr lang="ru-RU" dirty="0" err="1"/>
              <a:t>збитків</a:t>
            </a:r>
            <a:r>
              <a:rPr lang="ru-RU" dirty="0"/>
              <a:t> поручителя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обов’язку</a:t>
            </a:r>
            <a:r>
              <a:rPr lang="ru-RU" dirty="0"/>
              <a:t> </a:t>
            </a:r>
            <a:r>
              <a:rPr lang="ru-RU" dirty="0" err="1"/>
              <a:t>виконати</a:t>
            </a:r>
            <a:r>
              <a:rPr lang="ru-RU" dirty="0"/>
              <a:t> в </a:t>
            </a:r>
            <a:r>
              <a:rPr lang="ru-RU" dirty="0" err="1"/>
              <a:t>передбаченому</a:t>
            </a:r>
            <a:r>
              <a:rPr lang="ru-RU" dirty="0"/>
              <a:t> </a:t>
            </a:r>
            <a:r>
              <a:rPr lang="ru-RU" dirty="0" err="1"/>
              <a:t>відповідним</a:t>
            </a:r>
            <a:r>
              <a:rPr lang="ru-RU" dirty="0"/>
              <a:t> договором </a:t>
            </a:r>
            <a:r>
              <a:rPr lang="ru-RU" dirty="0" err="1"/>
              <a:t>обсязі</a:t>
            </a:r>
            <a:r>
              <a:rPr lang="ru-RU" dirty="0"/>
              <a:t> </a:t>
            </a:r>
            <a:r>
              <a:rPr lang="ru-RU" dirty="0" err="1"/>
              <a:t>зобов’язання</a:t>
            </a:r>
            <a:r>
              <a:rPr lang="ru-RU" dirty="0"/>
              <a:t>, </a:t>
            </a:r>
            <a:r>
              <a:rPr lang="ru-RU" dirty="0" err="1"/>
              <a:t>забезпечене</a:t>
            </a:r>
            <a:r>
              <a:rPr lang="ru-RU" dirty="0"/>
              <a:t> порукою,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невиконання</a:t>
            </a:r>
            <a:r>
              <a:rPr lang="ru-RU" dirty="0"/>
              <a:t> (</a:t>
            </a:r>
            <a:r>
              <a:rPr lang="ru-RU" dirty="0" err="1"/>
              <a:t>неналежного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) </a:t>
            </a:r>
            <a:r>
              <a:rPr lang="ru-RU" dirty="0" err="1"/>
              <a:t>боржником</a:t>
            </a:r>
            <a:r>
              <a:rPr lang="ru-RU" dirty="0"/>
              <a:t> (принципалом);</a:t>
            </a:r>
          </a:p>
          <a:p>
            <a:endParaRPr lang="ru-RU" dirty="0"/>
          </a:p>
          <a:p>
            <a:r>
              <a:rPr lang="ru-RU" dirty="0"/>
              <a:t>3) </a:t>
            </a:r>
            <a:r>
              <a:rPr lang="ru-RU" dirty="0" err="1"/>
              <a:t>можливих</a:t>
            </a:r>
            <a:r>
              <a:rPr lang="ru-RU" dirty="0"/>
              <a:t> </a:t>
            </a:r>
            <a:r>
              <a:rPr lang="ru-RU" dirty="0" err="1"/>
              <a:t>збитків</a:t>
            </a:r>
            <a:r>
              <a:rPr lang="ru-RU" dirty="0"/>
              <a:t> гаранта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обов’язку</a:t>
            </a:r>
            <a:r>
              <a:rPr lang="ru-RU" dirty="0"/>
              <a:t> </a:t>
            </a:r>
            <a:r>
              <a:rPr lang="ru-RU" dirty="0" err="1"/>
              <a:t>сплатити</a:t>
            </a:r>
            <a:r>
              <a:rPr lang="ru-RU" dirty="0"/>
              <a:t> </a:t>
            </a:r>
            <a:r>
              <a:rPr lang="ru-RU" dirty="0" err="1"/>
              <a:t>кредиторові</a:t>
            </a:r>
            <a:r>
              <a:rPr lang="ru-RU" dirty="0"/>
              <a:t> (</a:t>
            </a:r>
            <a:r>
              <a:rPr lang="ru-RU" dirty="0" err="1"/>
              <a:t>бенефіціару</a:t>
            </a:r>
            <a:r>
              <a:rPr lang="ru-RU" dirty="0"/>
              <a:t>) </a:t>
            </a:r>
            <a:r>
              <a:rPr lang="ru-RU" dirty="0" err="1"/>
              <a:t>грошову</a:t>
            </a:r>
            <a:r>
              <a:rPr lang="ru-RU" dirty="0"/>
              <a:t> суму </a:t>
            </a:r>
            <a:r>
              <a:rPr lang="ru-RU" dirty="0" err="1"/>
              <a:t>відповідно</a:t>
            </a:r>
            <a:r>
              <a:rPr lang="ru-RU" dirty="0"/>
              <a:t> до умов </a:t>
            </a:r>
            <a:r>
              <a:rPr lang="ru-RU" dirty="0" err="1"/>
              <a:t>гарантії</a:t>
            </a:r>
            <a:r>
              <a:rPr lang="ru-RU" dirty="0"/>
              <a:t> в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невиконання</a:t>
            </a:r>
            <a:r>
              <a:rPr lang="ru-RU" dirty="0"/>
              <a:t> (</a:t>
            </a:r>
            <a:r>
              <a:rPr lang="ru-RU" dirty="0" err="1"/>
              <a:t>неналежного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) </a:t>
            </a:r>
            <a:r>
              <a:rPr lang="ru-RU" dirty="0" err="1"/>
              <a:t>порушення</a:t>
            </a:r>
            <a:r>
              <a:rPr lang="ru-RU" dirty="0"/>
              <a:t> </a:t>
            </a:r>
            <a:r>
              <a:rPr lang="ru-RU" dirty="0" err="1"/>
              <a:t>боржником</a:t>
            </a:r>
            <a:r>
              <a:rPr lang="ru-RU" dirty="0"/>
              <a:t> (принципалом) </a:t>
            </a:r>
            <a:r>
              <a:rPr lang="ru-RU" dirty="0" err="1"/>
              <a:t>зобов’язання</a:t>
            </a:r>
            <a:r>
              <a:rPr lang="ru-RU" dirty="0"/>
              <a:t>, </a:t>
            </a:r>
            <a:r>
              <a:rPr lang="ru-RU" dirty="0" err="1"/>
              <a:t>забезпеченого</a:t>
            </a:r>
            <a:r>
              <a:rPr lang="ru-RU" dirty="0"/>
              <a:t> </a:t>
            </a:r>
            <a:r>
              <a:rPr lang="ru-RU" dirty="0" err="1"/>
              <a:t>гарантією</a:t>
            </a:r>
            <a:r>
              <a:rPr lang="ru-RU" dirty="0"/>
              <a:t>.</a:t>
            </a:r>
          </a:p>
          <a:p>
            <a:endParaRPr lang="ru-RU" dirty="0"/>
          </a:p>
          <a:p>
            <a:r>
              <a:rPr lang="ru-RU" b="1" dirty="0" err="1" smtClean="0">
                <a:solidFill>
                  <a:srgbClr val="C00000"/>
                </a:solidFill>
              </a:rPr>
              <a:t>Клас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15 не </a:t>
            </a:r>
            <a:r>
              <a:rPr lang="ru-RU" b="1" dirty="0" err="1">
                <a:solidFill>
                  <a:srgbClr val="C00000"/>
                </a:solidFill>
              </a:rPr>
              <a:t>включає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кредитів</a:t>
            </a:r>
            <a:r>
              <a:rPr lang="ru-RU" dirty="0"/>
              <a:t>, </a:t>
            </a:r>
            <a:r>
              <a:rPr lang="ru-RU" dirty="0" err="1"/>
              <a:t>передбачених</a:t>
            </a:r>
            <a:r>
              <a:rPr lang="ru-RU" dirty="0"/>
              <a:t> </a:t>
            </a:r>
            <a:r>
              <a:rPr lang="ru-RU" dirty="0" err="1"/>
              <a:t>класом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14.</a:t>
            </a:r>
          </a:p>
        </p:txBody>
      </p:sp>
    </p:spTree>
    <p:extLst>
      <p:ext uri="{BB962C8B-B14F-4D97-AF65-F5344CB8AC3E}">
        <p14:creationId xmlns:p14="http://schemas.microsoft.com/office/powerpoint/2010/main" val="28047926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1928" y="506243"/>
            <a:ext cx="9001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/>
              <a:t>Клас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16 “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</a:t>
            </a:r>
            <a:r>
              <a:rPr lang="ru-RU" sz="1600" b="1" dirty="0" err="1"/>
              <a:t>інших</a:t>
            </a:r>
            <a:r>
              <a:rPr lang="ru-RU" sz="1600" b="1" dirty="0"/>
              <a:t> </a:t>
            </a:r>
            <a:r>
              <a:rPr lang="ru-RU" sz="1600" b="1" dirty="0" err="1"/>
              <a:t>фінансових</a:t>
            </a:r>
            <a:r>
              <a:rPr lang="ru-RU" sz="1600" b="1" dirty="0"/>
              <a:t> </a:t>
            </a:r>
            <a:r>
              <a:rPr lang="ru-RU" sz="1600" b="1" dirty="0" err="1"/>
              <a:t>ризиків</a:t>
            </a:r>
            <a:r>
              <a:rPr lang="ru-RU" sz="1600" b="1" dirty="0"/>
              <a:t> </a:t>
            </a:r>
            <a:r>
              <a:rPr lang="ru-RU" sz="1600" dirty="0"/>
              <a:t>(</a:t>
            </a:r>
            <a:r>
              <a:rPr lang="ru-RU" sz="1600" dirty="0" err="1"/>
              <a:t>крім</a:t>
            </a:r>
            <a:r>
              <a:rPr lang="ru-RU" sz="1600" dirty="0"/>
              <a:t> </a:t>
            </a:r>
            <a:r>
              <a:rPr lang="ru-RU" sz="1600" dirty="0" err="1"/>
              <a:t>визначених</a:t>
            </a:r>
            <a:r>
              <a:rPr lang="ru-RU" sz="1600" dirty="0"/>
              <a:t> </a:t>
            </a:r>
            <a:r>
              <a:rPr lang="ru-RU" sz="1600" dirty="0" err="1"/>
              <a:t>класами</a:t>
            </a:r>
            <a:r>
              <a:rPr lang="ru-RU" sz="1600" dirty="0"/>
              <a:t> 14, 15)” (</a:t>
            </a:r>
            <a:r>
              <a:rPr lang="ru-RU" sz="1600" dirty="0" err="1"/>
              <a:t>далі</a:t>
            </a:r>
            <a:r>
              <a:rPr lang="ru-RU" sz="1600" dirty="0"/>
              <a:t> - </a:t>
            </a:r>
            <a:r>
              <a:rPr lang="ru-RU" sz="1600" dirty="0" err="1"/>
              <a:t>клас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</a:t>
            </a:r>
            <a:r>
              <a:rPr lang="ru-RU" sz="1600" dirty="0" smtClean="0"/>
              <a:t>16)</a:t>
            </a:r>
            <a:r>
              <a:rPr lang="ru-RU" sz="1600" dirty="0" err="1" smtClean="0"/>
              <a:t>включає</a:t>
            </a:r>
            <a:r>
              <a:rPr lang="ru-RU" sz="1600" dirty="0" smtClean="0"/>
              <a:t> </a:t>
            </a:r>
            <a:r>
              <a:rPr lang="ru-RU" sz="1600" dirty="0" err="1"/>
              <a:t>ризик</a:t>
            </a:r>
            <a:r>
              <a:rPr lang="ru-RU" sz="1600" dirty="0"/>
              <a:t> у межах </a:t>
            </a:r>
            <a:r>
              <a:rPr lang="ru-RU" sz="1600" dirty="0" err="1"/>
              <a:t>класу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- </a:t>
            </a:r>
            <a:r>
              <a:rPr lang="ru-RU" sz="1600" dirty="0" err="1"/>
              <a:t>страхування</a:t>
            </a:r>
            <a:r>
              <a:rPr lang="ru-RU" sz="1600" dirty="0"/>
              <a:t> </a:t>
            </a:r>
            <a:r>
              <a:rPr lang="ru-RU" sz="1600" dirty="0" err="1"/>
              <a:t>інших</a:t>
            </a:r>
            <a:r>
              <a:rPr lang="ru-RU" sz="1600" dirty="0"/>
              <a:t> </a:t>
            </a:r>
            <a:r>
              <a:rPr lang="ru-RU" sz="1600" dirty="0" err="1"/>
              <a:t>фінансових</a:t>
            </a:r>
            <a:r>
              <a:rPr lang="ru-RU" sz="1600" dirty="0"/>
              <a:t> </a:t>
            </a:r>
            <a:r>
              <a:rPr lang="ru-RU" sz="1600" dirty="0" err="1"/>
              <a:t>ризиків</a:t>
            </a:r>
            <a:r>
              <a:rPr lang="ru-RU" sz="1600" dirty="0"/>
              <a:t>, </a:t>
            </a:r>
            <a:r>
              <a:rPr lang="ru-RU" sz="1600" dirty="0" err="1"/>
              <a:t>крім</a:t>
            </a:r>
            <a:r>
              <a:rPr lang="ru-RU" sz="1600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</a:t>
            </a:r>
            <a:r>
              <a:rPr lang="ru-RU" sz="1600" dirty="0" err="1"/>
              <a:t>кредитів</a:t>
            </a:r>
            <a:r>
              <a:rPr lang="ru-RU" sz="1600" dirty="0"/>
              <a:t> та поруки (</a:t>
            </a:r>
            <a:r>
              <a:rPr lang="ru-RU" sz="1600" dirty="0" err="1"/>
              <a:t>гарантії</a:t>
            </a:r>
            <a:r>
              <a:rPr lang="ru-RU" sz="1600" dirty="0"/>
              <a:t>).</a:t>
            </a:r>
          </a:p>
          <a:p>
            <a:r>
              <a:rPr lang="ru-RU" sz="1600" b="1" dirty="0" err="1" smtClean="0"/>
              <a:t>Клас</a:t>
            </a:r>
            <a:r>
              <a:rPr lang="ru-RU" sz="1600" b="1" dirty="0" smtClean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16 </a:t>
            </a:r>
            <a:r>
              <a:rPr lang="ru-RU" sz="1600" b="1" dirty="0" err="1"/>
              <a:t>характеризується</a:t>
            </a:r>
            <a:r>
              <a:rPr lang="ru-RU" sz="1600" b="1" dirty="0"/>
              <a:t> </a:t>
            </a:r>
            <a:r>
              <a:rPr lang="ru-RU" sz="1600" dirty="0" err="1"/>
              <a:t>обов’язком</a:t>
            </a:r>
            <a:r>
              <a:rPr lang="ru-RU" sz="1600" dirty="0"/>
              <a:t> страховика за </a:t>
            </a:r>
            <a:r>
              <a:rPr lang="ru-RU" sz="1600" dirty="0" err="1"/>
              <a:t>визначену</a:t>
            </a:r>
            <a:r>
              <a:rPr lang="ru-RU" sz="1600" dirty="0"/>
              <a:t> договором </a:t>
            </a:r>
            <a:r>
              <a:rPr lang="ru-RU" sz="1600" dirty="0" err="1"/>
              <a:t>страхування</a:t>
            </a:r>
            <a:r>
              <a:rPr lang="ru-RU" sz="1600" dirty="0"/>
              <a:t> плату (</a:t>
            </a:r>
            <a:r>
              <a:rPr lang="ru-RU" sz="1600" dirty="0" err="1"/>
              <a:t>страхову</a:t>
            </a:r>
            <a:r>
              <a:rPr lang="ru-RU" sz="1600" dirty="0"/>
              <a:t> </a:t>
            </a:r>
            <a:r>
              <a:rPr lang="ru-RU" sz="1600" dirty="0" err="1"/>
              <a:t>премію</a:t>
            </a:r>
            <a:r>
              <a:rPr lang="ru-RU" sz="1600" dirty="0"/>
              <a:t>) </a:t>
            </a:r>
            <a:r>
              <a:rPr lang="ru-RU" sz="1600" dirty="0" err="1"/>
              <a:t>здійснити</a:t>
            </a:r>
            <a:r>
              <a:rPr lang="ru-RU" sz="1600" dirty="0"/>
              <a:t> </a:t>
            </a:r>
            <a:r>
              <a:rPr lang="ru-RU" sz="1600" dirty="0" err="1"/>
              <a:t>страхову</a:t>
            </a:r>
            <a:r>
              <a:rPr lang="ru-RU" sz="1600" dirty="0"/>
              <a:t> </a:t>
            </a:r>
            <a:r>
              <a:rPr lang="ru-RU" sz="1600" dirty="0" err="1"/>
              <a:t>виплату</a:t>
            </a:r>
            <a:r>
              <a:rPr lang="ru-RU" sz="1600" dirty="0"/>
              <a:t> </a:t>
            </a:r>
            <a:r>
              <a:rPr lang="ru-RU" sz="1600" dirty="0" err="1"/>
              <a:t>відповідно</a:t>
            </a:r>
            <a:r>
              <a:rPr lang="ru-RU" sz="1600" dirty="0"/>
              <a:t> до умов договору </a:t>
            </a:r>
            <a:r>
              <a:rPr lang="ru-RU" sz="1600" dirty="0" err="1"/>
              <a:t>страхування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законодавства</a:t>
            </a:r>
            <a:r>
              <a:rPr lang="ru-RU" sz="1600" dirty="0"/>
              <a:t> шляхом </a:t>
            </a:r>
            <a:r>
              <a:rPr lang="ru-RU" sz="1600" dirty="0" err="1"/>
              <a:t>відшкодування</a:t>
            </a:r>
            <a:r>
              <a:rPr lang="ru-RU" sz="1600" dirty="0"/>
              <a:t> </a:t>
            </a:r>
            <a:r>
              <a:rPr lang="ru-RU" sz="1600" dirty="0" err="1"/>
              <a:t>страхувальнику</a:t>
            </a:r>
            <a:r>
              <a:rPr lang="ru-RU" sz="1600" dirty="0"/>
              <a:t> (</a:t>
            </a:r>
            <a:r>
              <a:rPr lang="ru-RU" sz="1600" dirty="0" err="1"/>
              <a:t>іншій</a:t>
            </a:r>
            <a:r>
              <a:rPr lang="ru-RU" sz="1600" dirty="0"/>
              <a:t> </a:t>
            </a:r>
            <a:r>
              <a:rPr lang="ru-RU" sz="1600" dirty="0" err="1"/>
              <a:t>особі</a:t>
            </a:r>
            <a:r>
              <a:rPr lang="ru-RU" sz="1600" dirty="0"/>
              <a:t>, </a:t>
            </a:r>
            <a:r>
              <a:rPr lang="ru-RU" sz="1600" dirty="0" err="1"/>
              <a:t>визначеній</a:t>
            </a:r>
            <a:r>
              <a:rPr lang="ru-RU" sz="1600" dirty="0"/>
              <a:t> договором </a:t>
            </a:r>
            <a:r>
              <a:rPr lang="ru-RU" sz="1600" dirty="0" err="1"/>
              <a:t>страхування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на </a:t>
            </a:r>
            <a:r>
              <a:rPr lang="ru-RU" sz="1600" dirty="0" err="1"/>
              <a:t>підставі</a:t>
            </a:r>
            <a:r>
              <a:rPr lang="ru-RU" sz="1600" dirty="0"/>
              <a:t> </a:t>
            </a:r>
            <a:r>
              <a:rPr lang="ru-RU" sz="1600" dirty="0" err="1"/>
              <a:t>законодавства</a:t>
            </a:r>
            <a:r>
              <a:rPr lang="ru-RU" sz="1600" dirty="0"/>
              <a:t>) </a:t>
            </a:r>
            <a:r>
              <a:rPr lang="ru-RU" sz="1600" dirty="0" err="1"/>
              <a:t>понесеного</a:t>
            </a:r>
            <a:r>
              <a:rPr lang="ru-RU" sz="1600" dirty="0"/>
              <a:t> ним (нею) </a:t>
            </a:r>
            <a:r>
              <a:rPr lang="ru-RU" sz="1600" dirty="0" err="1"/>
              <a:t>матеріального</a:t>
            </a:r>
            <a:r>
              <a:rPr lang="ru-RU" sz="1600" dirty="0"/>
              <a:t> (</a:t>
            </a:r>
            <a:r>
              <a:rPr lang="ru-RU" sz="1600" dirty="0" err="1"/>
              <a:t>майнового</a:t>
            </a:r>
            <a:r>
              <a:rPr lang="ru-RU" sz="1600" dirty="0"/>
              <a:t>) </a:t>
            </a:r>
            <a:r>
              <a:rPr lang="ru-RU" sz="1600" dirty="0" err="1"/>
              <a:t>збитку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витрат</a:t>
            </a:r>
            <a:r>
              <a:rPr lang="ru-RU" sz="1600" dirty="0"/>
              <a:t> </a:t>
            </a:r>
            <a:r>
              <a:rPr lang="ru-RU" sz="1600" dirty="0" err="1"/>
              <a:t>унаслідок</a:t>
            </a:r>
            <a:r>
              <a:rPr lang="ru-RU" sz="1600" dirty="0"/>
              <a:t> </a:t>
            </a:r>
            <a:r>
              <a:rPr lang="ru-RU" sz="1600" dirty="0" err="1"/>
              <a:t>настання</a:t>
            </a:r>
            <a:r>
              <a:rPr lang="ru-RU" sz="1600" dirty="0"/>
              <a:t> </a:t>
            </a:r>
            <a:r>
              <a:rPr lang="ru-RU" sz="1600" dirty="0" err="1"/>
              <a:t>фінансового</a:t>
            </a:r>
            <a:r>
              <a:rPr lang="ru-RU" sz="1600" dirty="0"/>
              <a:t> </a:t>
            </a:r>
            <a:r>
              <a:rPr lang="ru-RU" sz="1600" dirty="0" err="1"/>
              <a:t>ризику</a:t>
            </a:r>
            <a:r>
              <a:rPr lang="ru-RU" sz="1600" dirty="0"/>
              <a:t>, </a:t>
            </a:r>
            <a:r>
              <a:rPr lang="ru-RU" sz="1600" dirty="0" err="1"/>
              <a:t>передбаченого</a:t>
            </a:r>
            <a:r>
              <a:rPr lang="ru-RU" sz="1600" dirty="0"/>
              <a:t> договором </a:t>
            </a:r>
            <a:r>
              <a:rPr lang="ru-RU" sz="1600" dirty="0" err="1"/>
              <a:t>страхування</a:t>
            </a:r>
            <a:r>
              <a:rPr lang="ru-RU" sz="1600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2032" y="2568335"/>
            <a:ext cx="9001000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За </a:t>
            </a:r>
            <a:r>
              <a:rPr lang="ru-RU" sz="1600" b="1" dirty="0" err="1"/>
              <a:t>класом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16 </a:t>
            </a:r>
            <a:r>
              <a:rPr lang="ru-RU" sz="1600" b="1" dirty="0" err="1"/>
              <a:t>здійснюється</a:t>
            </a:r>
            <a:r>
              <a:rPr lang="ru-RU" sz="1600" b="1" dirty="0"/>
              <a:t> </a:t>
            </a:r>
            <a:r>
              <a:rPr lang="ru-RU" sz="1600" dirty="0" err="1"/>
              <a:t>страхування</a:t>
            </a:r>
            <a:r>
              <a:rPr lang="ru-RU" sz="1600" dirty="0"/>
              <a:t> </a:t>
            </a:r>
            <a:r>
              <a:rPr lang="ru-RU" sz="1600" dirty="0" err="1"/>
              <a:t>фінансових</a:t>
            </a:r>
            <a:r>
              <a:rPr lang="ru-RU" sz="1600" dirty="0"/>
              <a:t> </a:t>
            </a:r>
            <a:r>
              <a:rPr lang="ru-RU" sz="1600" dirty="0" err="1"/>
              <a:t>ризиків</a:t>
            </a:r>
            <a:r>
              <a:rPr lang="ru-RU" sz="1600" dirty="0"/>
              <a:t>, </a:t>
            </a:r>
            <a:r>
              <a:rPr lang="ru-RU" sz="1600" dirty="0" err="1"/>
              <a:t>пов’язаних</a:t>
            </a:r>
            <a:r>
              <a:rPr lang="ru-RU" sz="1600" dirty="0"/>
              <a:t> з </a:t>
            </a:r>
            <a:r>
              <a:rPr lang="ru-RU" sz="1600" dirty="0" err="1"/>
              <a:t>ймовірністю</a:t>
            </a:r>
            <a:r>
              <a:rPr lang="ru-RU" sz="1600" dirty="0"/>
              <a:t> </a:t>
            </a:r>
            <a:r>
              <a:rPr lang="ru-RU" sz="1600" dirty="0" err="1"/>
              <a:t>втрати</a:t>
            </a:r>
            <a:r>
              <a:rPr lang="ru-RU" sz="1600" dirty="0"/>
              <a:t> </a:t>
            </a:r>
            <a:r>
              <a:rPr lang="ru-RU" sz="1600" dirty="0" err="1"/>
              <a:t>грошових</a:t>
            </a:r>
            <a:r>
              <a:rPr lang="ru-RU" sz="1600" dirty="0"/>
              <a:t> </a:t>
            </a:r>
            <a:r>
              <a:rPr lang="ru-RU" sz="1600" dirty="0" err="1"/>
              <a:t>коштів</a:t>
            </a:r>
            <a:r>
              <a:rPr lang="ru-RU" sz="1600" dirty="0"/>
              <a:t>, </a:t>
            </a:r>
            <a:r>
              <a:rPr lang="ru-RU" sz="1600" dirty="0" err="1"/>
              <a:t>неотриманням</a:t>
            </a:r>
            <a:r>
              <a:rPr lang="ru-RU" sz="1600" dirty="0"/>
              <a:t> (</a:t>
            </a:r>
            <a:r>
              <a:rPr lang="ru-RU" sz="1600" dirty="0" err="1"/>
              <a:t>недоотриманням</a:t>
            </a:r>
            <a:r>
              <a:rPr lang="ru-RU" sz="1600" dirty="0"/>
              <a:t>) </a:t>
            </a:r>
            <a:r>
              <a:rPr lang="ru-RU" sz="1600" dirty="0" err="1"/>
              <a:t>доходів</a:t>
            </a:r>
            <a:r>
              <a:rPr lang="ru-RU" sz="1600" dirty="0"/>
              <a:t> (</a:t>
            </a:r>
            <a:r>
              <a:rPr lang="ru-RU" sz="1600" dirty="0" err="1"/>
              <a:t>прибутку</a:t>
            </a:r>
            <a:r>
              <a:rPr lang="ru-RU" sz="1600" dirty="0"/>
              <a:t>), </a:t>
            </a:r>
            <a:r>
              <a:rPr lang="ru-RU" sz="1600" dirty="0" err="1"/>
              <a:t>іншими</a:t>
            </a:r>
            <a:r>
              <a:rPr lang="ru-RU" sz="1600" dirty="0"/>
              <a:t> </a:t>
            </a:r>
            <a:r>
              <a:rPr lang="ru-RU" sz="1600" dirty="0" err="1"/>
              <a:t>збитками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витратами</a:t>
            </a:r>
            <a:r>
              <a:rPr lang="ru-RU" sz="1600" dirty="0"/>
              <a:t>, </a:t>
            </a:r>
            <a:r>
              <a:rPr lang="ru-RU" sz="1600" dirty="0" err="1"/>
              <a:t>уключаючи</a:t>
            </a:r>
            <a:r>
              <a:rPr lang="ru-RU" sz="1600" dirty="0"/>
              <a:t> </a:t>
            </a:r>
            <a:r>
              <a:rPr lang="ru-RU" sz="1600" dirty="0" err="1"/>
              <a:t>можливі</a:t>
            </a:r>
            <a:r>
              <a:rPr lang="ru-RU" sz="1600" dirty="0"/>
              <a:t> </a:t>
            </a:r>
            <a:r>
              <a:rPr lang="ru-RU" sz="1600" dirty="0" err="1"/>
              <a:t>збитки</a:t>
            </a:r>
            <a:r>
              <a:rPr lang="ru-RU" sz="1600" dirty="0"/>
              <a:t> (</a:t>
            </a:r>
            <a:r>
              <a:rPr lang="ru-RU" sz="1600" dirty="0" err="1"/>
              <a:t>витрати</a:t>
            </a:r>
            <a:r>
              <a:rPr lang="ru-RU" sz="1600" dirty="0"/>
              <a:t>):</a:t>
            </a:r>
          </a:p>
          <a:p>
            <a:endParaRPr lang="ru-RU" sz="500" dirty="0"/>
          </a:p>
          <a:p>
            <a:r>
              <a:rPr lang="ru-RU" sz="1600" dirty="0"/>
              <a:t>1) </a:t>
            </a:r>
            <a:r>
              <a:rPr lang="ru-RU" sz="1600" dirty="0" err="1"/>
              <a:t>унаслідок</a:t>
            </a:r>
            <a:r>
              <a:rPr lang="ru-RU" sz="1600" dirty="0"/>
              <a:t> </a:t>
            </a:r>
            <a:r>
              <a:rPr lang="ru-RU" sz="1600" dirty="0" err="1"/>
              <a:t>невиконання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неналежного</a:t>
            </a:r>
            <a:r>
              <a:rPr lang="ru-RU" sz="1600" dirty="0"/>
              <a:t> </a:t>
            </a:r>
            <a:r>
              <a:rPr lang="ru-RU" sz="1600" dirty="0" err="1"/>
              <a:t>виконання</a:t>
            </a:r>
            <a:r>
              <a:rPr lang="ru-RU" sz="1600" dirty="0"/>
              <a:t> контрагентом </a:t>
            </a:r>
            <a:r>
              <a:rPr lang="ru-RU" sz="1600" dirty="0" err="1"/>
              <a:t>договірних</a:t>
            </a:r>
            <a:r>
              <a:rPr lang="ru-RU" sz="1600" dirty="0"/>
              <a:t> </a:t>
            </a:r>
            <a:r>
              <a:rPr lang="ru-RU" sz="1600" dirty="0" err="1"/>
              <a:t>зобов’язань</a:t>
            </a:r>
            <a:r>
              <a:rPr lang="ru-RU" sz="1600" dirty="0"/>
              <a:t> перед </a:t>
            </a:r>
            <a:r>
              <a:rPr lang="ru-RU" sz="1600" dirty="0" err="1"/>
              <a:t>страхувальником</a:t>
            </a:r>
            <a:r>
              <a:rPr lang="ru-RU" sz="1600" dirty="0"/>
              <a:t> (</a:t>
            </a:r>
            <a:r>
              <a:rPr lang="ru-RU" sz="1600" dirty="0" err="1"/>
              <a:t>іншою</a:t>
            </a:r>
            <a:r>
              <a:rPr lang="ru-RU" sz="1600" dirty="0"/>
              <a:t> особою, </a:t>
            </a:r>
            <a:r>
              <a:rPr lang="ru-RU" sz="1600" dirty="0" err="1"/>
              <a:t>визначеною</a:t>
            </a:r>
            <a:r>
              <a:rPr lang="ru-RU" sz="1600" dirty="0"/>
              <a:t> договором </a:t>
            </a:r>
            <a:r>
              <a:rPr lang="ru-RU" sz="1600" dirty="0" err="1"/>
              <a:t>страхування</a:t>
            </a:r>
            <a:r>
              <a:rPr lang="ru-RU" sz="1600" dirty="0"/>
              <a:t> </a:t>
            </a:r>
            <a:r>
              <a:rPr lang="ru-RU" sz="1600" dirty="0" err="1"/>
              <a:t>або</a:t>
            </a:r>
            <a:r>
              <a:rPr lang="ru-RU" sz="1600" dirty="0"/>
              <a:t> на </a:t>
            </a:r>
            <a:r>
              <a:rPr lang="ru-RU" sz="1600" dirty="0" err="1"/>
              <a:t>підставі</a:t>
            </a:r>
            <a:r>
              <a:rPr lang="ru-RU" sz="1600" dirty="0"/>
              <a:t> </a:t>
            </a:r>
            <a:r>
              <a:rPr lang="ru-RU" sz="1600" dirty="0" err="1"/>
              <a:t>законодавства</a:t>
            </a:r>
            <a:r>
              <a:rPr lang="ru-RU" sz="1600" dirty="0"/>
              <a:t>);</a:t>
            </a:r>
          </a:p>
          <a:p>
            <a:endParaRPr lang="ru-RU" sz="500" dirty="0"/>
          </a:p>
          <a:p>
            <a:r>
              <a:rPr lang="ru-RU" sz="1600" dirty="0"/>
              <a:t>2) </a:t>
            </a:r>
            <a:r>
              <a:rPr lang="ru-RU" sz="1600" dirty="0" err="1"/>
              <a:t>унаслідок</a:t>
            </a:r>
            <a:r>
              <a:rPr lang="ru-RU" sz="1600" dirty="0"/>
              <a:t> перерви в </a:t>
            </a:r>
            <a:r>
              <a:rPr lang="ru-RU" sz="1600" dirty="0" err="1"/>
              <a:t>господарській</a:t>
            </a:r>
            <a:r>
              <a:rPr lang="ru-RU" sz="1600" dirty="0"/>
              <a:t> </a:t>
            </a:r>
            <a:r>
              <a:rPr lang="ru-RU" sz="1600" dirty="0" err="1"/>
              <a:t>діяльності</a:t>
            </a:r>
            <a:r>
              <a:rPr lang="ru-RU" sz="1600" dirty="0"/>
              <a:t>;</a:t>
            </a:r>
          </a:p>
          <a:p>
            <a:endParaRPr lang="ru-RU" sz="500" dirty="0"/>
          </a:p>
          <a:p>
            <a:r>
              <a:rPr lang="ru-RU" sz="1600" dirty="0"/>
              <a:t>3) </a:t>
            </a:r>
            <a:r>
              <a:rPr lang="ru-RU" sz="1600" dirty="0" err="1"/>
              <a:t>унаслідок</a:t>
            </a:r>
            <a:r>
              <a:rPr lang="ru-RU" sz="1600" dirty="0"/>
              <a:t> </a:t>
            </a:r>
            <a:r>
              <a:rPr lang="ru-RU" sz="1600" dirty="0" err="1"/>
              <a:t>припинення</a:t>
            </a:r>
            <a:r>
              <a:rPr lang="ru-RU" sz="1600" dirty="0"/>
              <a:t> (</a:t>
            </a:r>
            <a:r>
              <a:rPr lang="ru-RU" sz="1600" dirty="0" err="1"/>
              <a:t>втрати</a:t>
            </a:r>
            <a:r>
              <a:rPr lang="ru-RU" sz="1600" dirty="0"/>
              <a:t>, </a:t>
            </a:r>
            <a:r>
              <a:rPr lang="ru-RU" sz="1600" dirty="0" err="1"/>
              <a:t>позбавлення</a:t>
            </a:r>
            <a:r>
              <a:rPr lang="ru-RU" sz="1600" dirty="0"/>
              <a:t>), </a:t>
            </a:r>
            <a:r>
              <a:rPr lang="ru-RU" sz="1600" dirty="0" err="1"/>
              <a:t>обмеження</a:t>
            </a:r>
            <a:r>
              <a:rPr lang="ru-RU" sz="1600" dirty="0"/>
              <a:t> права </a:t>
            </a:r>
            <a:r>
              <a:rPr lang="ru-RU" sz="1600" dirty="0" err="1"/>
              <a:t>власності</a:t>
            </a:r>
            <a:r>
              <a:rPr lang="ru-RU" sz="1600" dirty="0"/>
              <a:t> на </a:t>
            </a:r>
            <a:r>
              <a:rPr lang="ru-RU" sz="1600" dirty="0" err="1"/>
              <a:t>майно</a:t>
            </a:r>
            <a:r>
              <a:rPr lang="ru-RU" sz="1600" dirty="0"/>
              <a:t>;</a:t>
            </a:r>
          </a:p>
          <a:p>
            <a:endParaRPr lang="ru-RU" sz="500" dirty="0"/>
          </a:p>
          <a:p>
            <a:r>
              <a:rPr lang="ru-RU" sz="1600" dirty="0"/>
              <a:t>4) </a:t>
            </a:r>
            <a:r>
              <a:rPr lang="ru-RU" sz="1600" dirty="0" err="1"/>
              <a:t>унаслідок</a:t>
            </a:r>
            <a:r>
              <a:rPr lang="ru-RU" sz="1600" dirty="0"/>
              <a:t> </a:t>
            </a:r>
            <a:r>
              <a:rPr lang="ru-RU" sz="1600" dirty="0" err="1"/>
              <a:t>втрати</a:t>
            </a:r>
            <a:r>
              <a:rPr lang="ru-RU" sz="1600" dirty="0"/>
              <a:t> </a:t>
            </a:r>
            <a:r>
              <a:rPr lang="ru-RU" sz="1600" dirty="0" err="1"/>
              <a:t>роботи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доходу;</a:t>
            </a:r>
          </a:p>
          <a:p>
            <a:endParaRPr lang="ru-RU" sz="500" dirty="0"/>
          </a:p>
          <a:p>
            <a:r>
              <a:rPr lang="ru-RU" sz="1600" dirty="0"/>
              <a:t>5) </a:t>
            </a:r>
            <a:r>
              <a:rPr lang="ru-RU" sz="1600" dirty="0" err="1"/>
              <a:t>унаслідок</a:t>
            </a:r>
            <a:r>
              <a:rPr lang="ru-RU" sz="1600" dirty="0"/>
              <a:t> </a:t>
            </a:r>
            <a:r>
              <a:rPr lang="ru-RU" sz="1600" dirty="0" err="1"/>
              <a:t>неможливості</a:t>
            </a:r>
            <a:r>
              <a:rPr lang="ru-RU" sz="1600" dirty="0"/>
              <a:t> </a:t>
            </a:r>
            <a:r>
              <a:rPr lang="ru-RU" sz="1600" dirty="0" err="1"/>
              <a:t>здійснення</a:t>
            </a:r>
            <a:r>
              <a:rPr lang="ru-RU" sz="1600" dirty="0"/>
              <a:t> </a:t>
            </a:r>
            <a:r>
              <a:rPr lang="ru-RU" sz="1600" dirty="0" err="1"/>
              <a:t>подорожі</a:t>
            </a:r>
            <a:r>
              <a:rPr lang="ru-RU" sz="1600" dirty="0"/>
              <a:t> (</a:t>
            </a:r>
            <a:r>
              <a:rPr lang="ru-RU" sz="1600" dirty="0" err="1"/>
              <a:t>поїздки</a:t>
            </a:r>
            <a:r>
              <a:rPr lang="ru-RU" sz="1600" dirty="0"/>
              <a:t>);</a:t>
            </a:r>
          </a:p>
          <a:p>
            <a:endParaRPr lang="ru-RU" sz="500" dirty="0"/>
          </a:p>
          <a:p>
            <a:r>
              <a:rPr lang="ru-RU" sz="1600" dirty="0"/>
              <a:t>6) </a:t>
            </a:r>
            <a:r>
              <a:rPr lang="ru-RU" sz="1600" dirty="0" err="1"/>
              <a:t>унаслідок</a:t>
            </a:r>
            <a:r>
              <a:rPr lang="ru-RU" sz="1600" dirty="0"/>
              <a:t> </a:t>
            </a:r>
            <a:r>
              <a:rPr lang="ru-RU" sz="1600" dirty="0" err="1"/>
              <a:t>випадкових</a:t>
            </a:r>
            <a:r>
              <a:rPr lang="ru-RU" sz="1600" dirty="0"/>
              <a:t> </a:t>
            </a:r>
            <a:r>
              <a:rPr lang="ru-RU" sz="1600" dirty="0" err="1"/>
              <a:t>подій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можуть</a:t>
            </a:r>
            <a:r>
              <a:rPr lang="ru-RU" sz="1600" dirty="0"/>
              <a:t> </a:t>
            </a:r>
            <a:r>
              <a:rPr lang="ru-RU" sz="1600" dirty="0" err="1"/>
              <a:t>трапитись</a:t>
            </a:r>
            <a:r>
              <a:rPr lang="ru-RU" sz="1600" dirty="0"/>
              <a:t> </a:t>
            </a:r>
            <a:r>
              <a:rPr lang="ru-RU" sz="1600" dirty="0" err="1"/>
              <a:t>під</a:t>
            </a:r>
            <a:r>
              <a:rPr lang="ru-RU" sz="1600" dirty="0"/>
              <a:t> час </a:t>
            </a:r>
            <a:r>
              <a:rPr lang="ru-RU" sz="1600" dirty="0" err="1"/>
              <a:t>експлуатації</a:t>
            </a:r>
            <a:r>
              <a:rPr lang="ru-RU" sz="1600" dirty="0"/>
              <a:t> наземного транспортного </a:t>
            </a:r>
            <a:r>
              <a:rPr lang="ru-RU" sz="1600" dirty="0" err="1"/>
              <a:t>засобу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іншого</a:t>
            </a:r>
            <a:r>
              <a:rPr lang="ru-RU" sz="1600" dirty="0"/>
              <a:t> майна;</a:t>
            </a:r>
          </a:p>
          <a:p>
            <a:endParaRPr lang="ru-RU" sz="500" dirty="0"/>
          </a:p>
          <a:p>
            <a:r>
              <a:rPr lang="ru-RU" sz="1600" dirty="0"/>
              <a:t>7) </a:t>
            </a:r>
            <a:r>
              <a:rPr lang="ru-RU" sz="1600" dirty="0" err="1"/>
              <a:t>пов’язані</a:t>
            </a:r>
            <a:r>
              <a:rPr lang="ru-RU" sz="1600" dirty="0"/>
              <a:t> з </a:t>
            </a:r>
            <a:r>
              <a:rPr lang="ru-RU" sz="1600" dirty="0" err="1"/>
              <a:t>ризиками</a:t>
            </a:r>
            <a:r>
              <a:rPr lang="ru-RU" sz="1600" dirty="0"/>
              <a:t> </a:t>
            </a:r>
            <a:r>
              <a:rPr lang="ru-RU" sz="1600" dirty="0" err="1"/>
              <a:t>здійснення</a:t>
            </a:r>
            <a:r>
              <a:rPr lang="ru-RU" sz="1600" dirty="0"/>
              <a:t> </a:t>
            </a:r>
            <a:r>
              <a:rPr lang="ru-RU" sz="1600" dirty="0" err="1"/>
              <a:t>операцій</a:t>
            </a:r>
            <a:r>
              <a:rPr lang="ru-RU" sz="1600" dirty="0"/>
              <a:t> з </a:t>
            </a:r>
            <a:r>
              <a:rPr lang="ru-RU" sz="1600" dirty="0" err="1"/>
              <a:t>використанням</a:t>
            </a:r>
            <a:r>
              <a:rPr lang="ru-RU" sz="1600" dirty="0"/>
              <a:t> </a:t>
            </a:r>
            <a:r>
              <a:rPr lang="ru-RU" sz="1600" dirty="0" err="1"/>
              <a:t>платіжних</a:t>
            </a:r>
            <a:r>
              <a:rPr lang="ru-RU" sz="1600" dirty="0"/>
              <a:t> </a:t>
            </a:r>
            <a:r>
              <a:rPr lang="ru-RU" sz="1600" dirty="0" err="1"/>
              <a:t>карток</a:t>
            </a:r>
            <a:r>
              <a:rPr lang="ru-RU" sz="1600" dirty="0"/>
              <a:t>, </a:t>
            </a:r>
            <a:r>
              <a:rPr lang="ru-RU" sz="1600" dirty="0" err="1"/>
              <a:t>інформаційними</a:t>
            </a:r>
            <a:r>
              <a:rPr lang="ru-RU" sz="1600" dirty="0"/>
              <a:t> </a:t>
            </a:r>
            <a:r>
              <a:rPr lang="ru-RU" sz="1600" dirty="0" err="1"/>
              <a:t>ризиками</a:t>
            </a:r>
            <a:r>
              <a:rPr lang="ru-RU" sz="1600" dirty="0"/>
              <a:t>, </a:t>
            </a:r>
            <a:r>
              <a:rPr lang="ru-RU" sz="1600" dirty="0" err="1"/>
              <a:t>ризиками</a:t>
            </a:r>
            <a:r>
              <a:rPr lang="ru-RU" sz="1600" dirty="0"/>
              <a:t> </a:t>
            </a:r>
            <a:r>
              <a:rPr lang="ru-RU" sz="1600" dirty="0" err="1"/>
              <a:t>кібербезпеки</a:t>
            </a:r>
            <a:r>
              <a:rPr lang="ru-RU" sz="1600" dirty="0"/>
              <a:t>, </a:t>
            </a:r>
            <a:r>
              <a:rPr lang="ru-RU" sz="1600" dirty="0" err="1"/>
              <a:t>іншими</a:t>
            </a:r>
            <a:r>
              <a:rPr lang="ru-RU" sz="1600" dirty="0"/>
              <a:t> </a:t>
            </a:r>
            <a:r>
              <a:rPr lang="ru-RU" sz="1600" dirty="0" err="1"/>
              <a:t>фінансовими</a:t>
            </a:r>
            <a:r>
              <a:rPr lang="ru-RU" sz="1600" dirty="0"/>
              <a:t> </a:t>
            </a:r>
            <a:r>
              <a:rPr lang="ru-RU" sz="1600" dirty="0" err="1"/>
              <a:t>ризиками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03495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3240" y="1124744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C00000"/>
                </a:solidFill>
              </a:rPr>
              <a:t>Клас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2000" b="1" dirty="0">
                <a:solidFill>
                  <a:srgbClr val="C00000"/>
                </a:solidFill>
              </a:rPr>
              <a:t> 16 не </a:t>
            </a:r>
            <a:r>
              <a:rPr lang="ru-RU" sz="2000" b="1" dirty="0" err="1">
                <a:solidFill>
                  <a:srgbClr val="C00000"/>
                </a:solidFill>
              </a:rPr>
              <a:t>включає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2000" b="1" dirty="0">
                <a:solidFill>
                  <a:srgbClr val="C00000"/>
                </a:solidFill>
              </a:rPr>
              <a:t>:</a:t>
            </a:r>
          </a:p>
          <a:p>
            <a:r>
              <a:rPr lang="ru-RU" sz="2000" dirty="0"/>
              <a:t>1) </a:t>
            </a:r>
            <a:r>
              <a:rPr lang="ru-RU" sz="2000" dirty="0" err="1"/>
              <a:t>наземних</a:t>
            </a:r>
            <a:r>
              <a:rPr lang="ru-RU" sz="2000" dirty="0"/>
              <a:t> </a:t>
            </a:r>
            <a:r>
              <a:rPr lang="ru-RU" sz="2000" dirty="0" err="1"/>
              <a:t>транспортних</a:t>
            </a:r>
            <a:r>
              <a:rPr lang="ru-RU" sz="2000" dirty="0"/>
              <a:t> </a:t>
            </a:r>
            <a:r>
              <a:rPr lang="ru-RU" sz="2000" dirty="0" err="1"/>
              <a:t>засобів</a:t>
            </a:r>
            <a:r>
              <a:rPr lang="ru-RU" sz="2000" dirty="0"/>
              <a:t> за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3;</a:t>
            </a:r>
          </a:p>
          <a:p>
            <a:r>
              <a:rPr lang="ru-RU" sz="2000" dirty="0"/>
              <a:t>2) </a:t>
            </a:r>
            <a:r>
              <a:rPr lang="ru-RU" sz="2000" dirty="0" err="1"/>
              <a:t>залізничного</a:t>
            </a:r>
            <a:r>
              <a:rPr lang="ru-RU" sz="2000" dirty="0"/>
              <a:t> </a:t>
            </a:r>
            <a:r>
              <a:rPr lang="ru-RU" sz="2000" dirty="0" err="1"/>
              <a:t>рухомого</a:t>
            </a:r>
            <a:r>
              <a:rPr lang="ru-RU" sz="2000" dirty="0"/>
              <a:t> складу за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4;</a:t>
            </a:r>
          </a:p>
          <a:p>
            <a:r>
              <a:rPr lang="ru-RU" sz="2000" dirty="0"/>
              <a:t>3) </a:t>
            </a:r>
            <a:r>
              <a:rPr lang="ru-RU" sz="2000" dirty="0" err="1"/>
              <a:t>повітряних</a:t>
            </a:r>
            <a:r>
              <a:rPr lang="ru-RU" sz="2000" dirty="0"/>
              <a:t> суден за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5;</a:t>
            </a:r>
          </a:p>
          <a:p>
            <a:r>
              <a:rPr lang="ru-RU" sz="2000" dirty="0"/>
              <a:t>4) </a:t>
            </a:r>
            <a:r>
              <a:rPr lang="ru-RU" sz="2000" dirty="0" err="1"/>
              <a:t>водних</a:t>
            </a:r>
            <a:r>
              <a:rPr lang="ru-RU" sz="2000" dirty="0"/>
              <a:t> суден за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6;</a:t>
            </a:r>
          </a:p>
          <a:p>
            <a:r>
              <a:rPr lang="ru-RU" sz="2000" dirty="0"/>
              <a:t>5) майна, </a:t>
            </a:r>
            <a:r>
              <a:rPr lang="ru-RU" sz="2000" dirty="0" err="1"/>
              <a:t>що</a:t>
            </a:r>
            <a:r>
              <a:rPr lang="ru-RU" sz="2000" dirty="0"/>
              <a:t> перевозиться [</a:t>
            </a:r>
            <a:r>
              <a:rPr lang="ru-RU" sz="2000" dirty="0" err="1"/>
              <a:t>включаючи</a:t>
            </a:r>
            <a:r>
              <a:rPr lang="ru-RU" sz="2000" dirty="0"/>
              <a:t> </a:t>
            </a:r>
            <a:r>
              <a:rPr lang="ru-RU" sz="2000" dirty="0" err="1"/>
              <a:t>вантаж</a:t>
            </a:r>
            <a:r>
              <a:rPr lang="ru-RU" sz="2000" dirty="0"/>
              <a:t>, багаж (</a:t>
            </a:r>
            <a:r>
              <a:rPr lang="ru-RU" sz="2000" dirty="0" err="1"/>
              <a:t>вантажобагаж</a:t>
            </a:r>
            <a:r>
              <a:rPr lang="ru-RU" sz="2000" dirty="0"/>
              <a:t>)] за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7;</a:t>
            </a:r>
          </a:p>
          <a:p>
            <a:r>
              <a:rPr lang="ru-RU" sz="2000" dirty="0"/>
              <a:t>6) майна </a:t>
            </a:r>
            <a:r>
              <a:rPr lang="ru-RU" sz="2000" dirty="0" err="1"/>
              <a:t>від</a:t>
            </a:r>
            <a:r>
              <a:rPr lang="ru-RU" sz="2000" dirty="0"/>
              <a:t> </a:t>
            </a:r>
            <a:r>
              <a:rPr lang="ru-RU" sz="2000" dirty="0" err="1"/>
              <a:t>ризиків</a:t>
            </a:r>
            <a:r>
              <a:rPr lang="ru-RU" sz="2000" dirty="0"/>
              <a:t> за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8 та/</a:t>
            </a:r>
            <a:r>
              <a:rPr lang="ru-RU" sz="2000" dirty="0" err="1"/>
              <a:t>або</a:t>
            </a:r>
            <a:r>
              <a:rPr lang="ru-RU" sz="2000" dirty="0"/>
              <a:t> 9;</a:t>
            </a:r>
          </a:p>
          <a:p>
            <a:r>
              <a:rPr lang="ru-RU" sz="2000" dirty="0"/>
              <a:t>7) </a:t>
            </a:r>
            <a:r>
              <a:rPr lang="ru-RU" sz="2000" dirty="0" err="1"/>
              <a:t>кредитів</a:t>
            </a:r>
            <a:r>
              <a:rPr lang="ru-RU" sz="2000" dirty="0"/>
              <a:t> за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14;</a:t>
            </a:r>
          </a:p>
          <a:p>
            <a:r>
              <a:rPr lang="ru-RU" sz="2000" dirty="0"/>
              <a:t>8) поруки (</a:t>
            </a:r>
            <a:r>
              <a:rPr lang="ru-RU" sz="2000" dirty="0" err="1"/>
              <a:t>гарантії</a:t>
            </a:r>
            <a:r>
              <a:rPr lang="ru-RU" sz="2000" dirty="0"/>
              <a:t>) за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15;</a:t>
            </a:r>
          </a:p>
          <a:p>
            <a:r>
              <a:rPr lang="ru-RU" sz="2000" dirty="0"/>
              <a:t>9) </a:t>
            </a:r>
            <a:r>
              <a:rPr lang="ru-RU" sz="2000" dirty="0" err="1"/>
              <a:t>судових</a:t>
            </a:r>
            <a:r>
              <a:rPr lang="ru-RU" sz="2000" dirty="0"/>
              <a:t> </a:t>
            </a:r>
            <a:r>
              <a:rPr lang="ru-RU" sz="2000" dirty="0" err="1"/>
              <a:t>витрат</a:t>
            </a:r>
            <a:r>
              <a:rPr lang="ru-RU" sz="2000" dirty="0"/>
              <a:t>, </a:t>
            </a:r>
            <a:r>
              <a:rPr lang="ru-RU" sz="2000" dirty="0" err="1"/>
              <a:t>передбачених</a:t>
            </a:r>
            <a:r>
              <a:rPr lang="ru-RU" sz="2000" dirty="0"/>
              <a:t> </a:t>
            </a:r>
            <a:r>
              <a:rPr lang="ru-RU" sz="2000" dirty="0" err="1"/>
              <a:t>класом</a:t>
            </a:r>
            <a:r>
              <a:rPr lang="ru-RU" sz="2000" dirty="0"/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17.</a:t>
            </a:r>
          </a:p>
          <a:p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3495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472" y="620688"/>
            <a:ext cx="921702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>
                <a:solidFill>
                  <a:prstClr val="black"/>
                </a:solidFill>
              </a:rPr>
              <a:t>Клас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17 “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судових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витрат</a:t>
            </a:r>
            <a:r>
              <a:rPr lang="ru-RU" sz="1600" b="1" dirty="0">
                <a:solidFill>
                  <a:prstClr val="black"/>
                </a:solidFill>
              </a:rPr>
              <a:t>” </a:t>
            </a:r>
            <a:r>
              <a:rPr lang="ru-RU" sz="1600" dirty="0">
                <a:solidFill>
                  <a:prstClr val="black"/>
                </a:solidFill>
              </a:rPr>
              <a:t>(</a:t>
            </a:r>
            <a:r>
              <a:rPr lang="ru-RU" sz="1600" dirty="0" err="1">
                <a:solidFill>
                  <a:prstClr val="black"/>
                </a:solidFill>
              </a:rPr>
              <a:t>далі</a:t>
            </a:r>
            <a:r>
              <a:rPr lang="ru-RU" sz="1600" dirty="0">
                <a:solidFill>
                  <a:prstClr val="black"/>
                </a:solidFill>
              </a:rPr>
              <a:t> - </a:t>
            </a:r>
            <a:r>
              <a:rPr lang="ru-RU" sz="1600" dirty="0" err="1">
                <a:solidFill>
                  <a:prstClr val="black"/>
                </a:solidFill>
              </a:rPr>
              <a:t>клас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smtClean="0">
                <a:solidFill>
                  <a:prstClr val="black"/>
                </a:solidFill>
              </a:rPr>
              <a:t>17 </a:t>
            </a:r>
            <a:r>
              <a:rPr lang="ru-RU" sz="1600" dirty="0" err="1">
                <a:solidFill>
                  <a:prstClr val="black"/>
                </a:solidFill>
              </a:rPr>
              <a:t>включає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ризик</a:t>
            </a:r>
            <a:r>
              <a:rPr lang="ru-RU" sz="1600" dirty="0">
                <a:solidFill>
                  <a:prstClr val="black"/>
                </a:solidFill>
              </a:rPr>
              <a:t> у межах </a:t>
            </a:r>
            <a:r>
              <a:rPr lang="ru-RU" sz="1600" dirty="0" err="1">
                <a:solidFill>
                  <a:prstClr val="black"/>
                </a:solidFill>
              </a:rPr>
              <a:t>класу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-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судових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.</a:t>
            </a:r>
          </a:p>
          <a:p>
            <a:endParaRPr lang="ru-RU" sz="1600" dirty="0">
              <a:solidFill>
                <a:prstClr val="black"/>
              </a:solidFill>
            </a:endParaRPr>
          </a:p>
          <a:p>
            <a:r>
              <a:rPr lang="ru-RU" sz="1600" b="1" dirty="0" err="1" smtClean="0">
                <a:solidFill>
                  <a:prstClr val="black"/>
                </a:solidFill>
              </a:rPr>
              <a:t>Клас</a:t>
            </a:r>
            <a:r>
              <a:rPr lang="ru-RU" sz="1600" b="1" dirty="0" smtClean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17 </a:t>
            </a:r>
            <a:r>
              <a:rPr lang="ru-RU" sz="1600" b="1" dirty="0" err="1">
                <a:solidFill>
                  <a:prstClr val="black"/>
                </a:solidFill>
              </a:rPr>
              <a:t>характеризується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обов’язком</a:t>
            </a:r>
            <a:r>
              <a:rPr lang="ru-RU" sz="1600" dirty="0">
                <a:solidFill>
                  <a:prstClr val="black"/>
                </a:solidFill>
              </a:rPr>
              <a:t> страховика за </a:t>
            </a:r>
            <a:r>
              <a:rPr lang="ru-RU" sz="1600" dirty="0" err="1">
                <a:solidFill>
                  <a:prstClr val="black"/>
                </a:solidFill>
              </a:rPr>
              <a:t>визначену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плату (</a:t>
            </a:r>
            <a:r>
              <a:rPr lang="ru-RU" sz="1600" dirty="0" err="1">
                <a:solidFill>
                  <a:prstClr val="black"/>
                </a:solidFill>
              </a:rPr>
              <a:t>страхову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премію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здійснити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страхову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виплату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відповідно</a:t>
            </a:r>
            <a:r>
              <a:rPr lang="ru-RU" sz="1600" dirty="0">
                <a:solidFill>
                  <a:prstClr val="black"/>
                </a:solidFill>
              </a:rPr>
              <a:t> до умов договору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та/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законодавства</a:t>
            </a:r>
            <a:r>
              <a:rPr lang="ru-RU" sz="1600" dirty="0">
                <a:solidFill>
                  <a:prstClr val="black"/>
                </a:solidFill>
              </a:rPr>
              <a:t> шляхом </a:t>
            </a:r>
            <a:r>
              <a:rPr lang="ru-RU" sz="1600" dirty="0" err="1">
                <a:solidFill>
                  <a:prstClr val="black"/>
                </a:solidFill>
              </a:rPr>
              <a:t>відшкодування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страхувальнику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іншій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особі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визначеній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на </a:t>
            </a:r>
            <a:r>
              <a:rPr lang="ru-RU" sz="1600" dirty="0" err="1">
                <a:solidFill>
                  <a:prstClr val="black"/>
                </a:solidFill>
              </a:rPr>
              <a:t>підставі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законодавства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понесених</a:t>
            </a:r>
            <a:r>
              <a:rPr lang="ru-RU" sz="1600" dirty="0">
                <a:solidFill>
                  <a:prstClr val="black"/>
                </a:solidFill>
              </a:rPr>
              <a:t> ним (нею) </a:t>
            </a:r>
            <a:r>
              <a:rPr lang="ru-RU" sz="1600" dirty="0" err="1">
                <a:solidFill>
                  <a:prstClr val="black"/>
                </a:solidFill>
              </a:rPr>
              <a:t>судових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унаслідок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настання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події</a:t>
            </a:r>
            <a:r>
              <a:rPr lang="ru-RU" sz="1600" dirty="0">
                <a:solidFill>
                  <a:prstClr val="black"/>
                </a:solidFill>
              </a:rPr>
              <a:t>, на </a:t>
            </a:r>
            <a:r>
              <a:rPr lang="ru-RU" sz="1600" dirty="0" err="1">
                <a:solidFill>
                  <a:prstClr val="black"/>
                </a:solidFill>
              </a:rPr>
              <a:t>випадок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виникнення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якої</a:t>
            </a:r>
            <a:r>
              <a:rPr lang="ru-RU" sz="1600" dirty="0">
                <a:solidFill>
                  <a:prstClr val="black"/>
                </a:solidFill>
              </a:rPr>
              <a:t> проводиться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(страхового </a:t>
            </a:r>
            <a:r>
              <a:rPr lang="ru-RU" sz="1600" dirty="0" err="1">
                <a:solidFill>
                  <a:prstClr val="black"/>
                </a:solidFill>
              </a:rPr>
              <a:t>ризику</a:t>
            </a:r>
            <a:r>
              <a:rPr lang="ru-RU" sz="1600" dirty="0">
                <a:solidFill>
                  <a:prstClr val="black"/>
                </a:solidFill>
              </a:rPr>
              <a:t>).</a:t>
            </a:r>
          </a:p>
          <a:p>
            <a:endParaRPr lang="ru-RU" sz="16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prstClr val="black"/>
                </a:solidFill>
              </a:rPr>
              <a:t>З</a:t>
            </a:r>
            <a:r>
              <a:rPr lang="ru-RU" sz="1600" b="1" dirty="0" smtClean="0">
                <a:solidFill>
                  <a:prstClr val="black"/>
                </a:solidFill>
              </a:rPr>
              <a:t>а </a:t>
            </a:r>
            <a:r>
              <a:rPr lang="ru-RU" sz="1600" b="1" dirty="0" err="1">
                <a:solidFill>
                  <a:prstClr val="black"/>
                </a:solidFill>
              </a:rPr>
              <a:t>класом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17 </a:t>
            </a:r>
            <a:r>
              <a:rPr lang="ru-RU" sz="1600" b="1" dirty="0" err="1">
                <a:solidFill>
                  <a:prstClr val="black"/>
                </a:solidFill>
              </a:rPr>
              <a:t>здійснюється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можливих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судових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понесених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страхувальником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іншою</a:t>
            </a:r>
            <a:r>
              <a:rPr lang="ru-RU" sz="1600" dirty="0">
                <a:solidFill>
                  <a:prstClr val="black"/>
                </a:solidFill>
              </a:rPr>
              <a:t> особою, </a:t>
            </a:r>
            <a:r>
              <a:rPr lang="ru-RU" sz="1600" dirty="0" err="1">
                <a:solidFill>
                  <a:prstClr val="black"/>
                </a:solidFill>
              </a:rPr>
              <a:t>визначеною</a:t>
            </a:r>
            <a:r>
              <a:rPr lang="ru-RU" sz="1600" dirty="0">
                <a:solidFill>
                  <a:prstClr val="black"/>
                </a:solidFill>
              </a:rPr>
              <a:t> договором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на </a:t>
            </a:r>
            <a:r>
              <a:rPr lang="ru-RU" sz="1600" dirty="0" err="1">
                <a:solidFill>
                  <a:prstClr val="black"/>
                </a:solidFill>
              </a:rPr>
              <a:t>підставі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законодавства</a:t>
            </a:r>
            <a:r>
              <a:rPr lang="ru-RU" sz="1600" dirty="0">
                <a:solidFill>
                  <a:prstClr val="black"/>
                </a:solidFill>
              </a:rPr>
              <a:t>), </a:t>
            </a:r>
            <a:r>
              <a:rPr lang="ru-RU" sz="1600" dirty="0" err="1">
                <a:solidFill>
                  <a:prstClr val="black"/>
                </a:solidFill>
              </a:rPr>
              <a:t>якщо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він</a:t>
            </a:r>
            <a:r>
              <a:rPr lang="ru-RU" sz="1600" dirty="0">
                <a:solidFill>
                  <a:prstClr val="black"/>
                </a:solidFill>
              </a:rPr>
              <a:t> (вона) є </a:t>
            </a:r>
            <a:r>
              <a:rPr lang="ru-RU" sz="1600" dirty="0" err="1">
                <a:solidFill>
                  <a:prstClr val="black"/>
                </a:solidFill>
              </a:rPr>
              <a:t>учасником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судової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справи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уключаючи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відповідача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позивача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третю</a:t>
            </a:r>
            <a:r>
              <a:rPr lang="ru-RU" sz="1600" dirty="0">
                <a:solidFill>
                  <a:prstClr val="black"/>
                </a:solidFill>
              </a:rPr>
              <a:t> особу.</a:t>
            </a:r>
          </a:p>
          <a:p>
            <a:endParaRPr lang="ru-RU" sz="1600" dirty="0">
              <a:solidFill>
                <a:prstClr val="black"/>
              </a:solidFill>
            </a:endParaRPr>
          </a:p>
          <a:p>
            <a:r>
              <a:rPr lang="ru-RU" sz="1600" b="1" dirty="0" err="1" smtClean="0">
                <a:solidFill>
                  <a:srgbClr val="C00000"/>
                </a:solidFill>
              </a:rPr>
              <a:t>Клас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1600" b="1" dirty="0">
                <a:solidFill>
                  <a:srgbClr val="C00000"/>
                </a:solidFill>
              </a:rPr>
              <a:t> 17 не </a:t>
            </a:r>
            <a:r>
              <a:rPr lang="ru-RU" sz="1600" b="1" dirty="0" err="1">
                <a:solidFill>
                  <a:srgbClr val="C00000"/>
                </a:solidFill>
              </a:rPr>
              <a:t>включає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1600" b="1" dirty="0">
                <a:solidFill>
                  <a:srgbClr val="C00000"/>
                </a:solidFill>
              </a:rPr>
              <a:t>:</a:t>
            </a:r>
          </a:p>
          <a:p>
            <a:endParaRPr lang="ru-RU" sz="1600" dirty="0">
              <a:solidFill>
                <a:prstClr val="black"/>
              </a:solidFill>
            </a:endParaRPr>
          </a:p>
          <a:p>
            <a:r>
              <a:rPr lang="ru-RU" sz="1600" dirty="0">
                <a:solidFill>
                  <a:prstClr val="black"/>
                </a:solidFill>
              </a:rPr>
              <a:t>1) </a:t>
            </a:r>
            <a:r>
              <a:rPr lang="ru-RU" sz="1600" dirty="0" err="1">
                <a:solidFill>
                  <a:prstClr val="black"/>
                </a:solidFill>
              </a:rPr>
              <a:t>судових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можуть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виникнути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внаслідок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або</a:t>
            </a:r>
            <a:r>
              <a:rPr lang="ru-RU" sz="1600" dirty="0">
                <a:solidFill>
                  <a:prstClr val="black"/>
                </a:solidFill>
              </a:rPr>
              <a:t> у </a:t>
            </a:r>
            <a:r>
              <a:rPr lang="ru-RU" sz="1600" dirty="0" err="1">
                <a:solidFill>
                  <a:prstClr val="black"/>
                </a:solidFill>
              </a:rPr>
              <a:t>зв’язку</a:t>
            </a:r>
            <a:r>
              <a:rPr lang="ru-RU" sz="1600" dirty="0">
                <a:solidFill>
                  <a:prstClr val="black"/>
                </a:solidFill>
              </a:rPr>
              <a:t> з </a:t>
            </a:r>
            <a:r>
              <a:rPr lang="ru-RU" sz="1600" dirty="0" err="1">
                <a:solidFill>
                  <a:prstClr val="black"/>
                </a:solidFill>
              </a:rPr>
              <a:t>використанням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морських</a:t>
            </a:r>
            <a:r>
              <a:rPr lang="ru-RU" sz="1600" dirty="0">
                <a:solidFill>
                  <a:prstClr val="black"/>
                </a:solidFill>
              </a:rPr>
              <a:t> суден;</a:t>
            </a:r>
          </a:p>
          <a:p>
            <a:endParaRPr lang="ru-RU" sz="1600" dirty="0">
              <a:solidFill>
                <a:prstClr val="black"/>
              </a:solidFill>
            </a:endParaRPr>
          </a:p>
          <a:p>
            <a:r>
              <a:rPr lang="ru-RU" sz="1600" dirty="0">
                <a:solidFill>
                  <a:prstClr val="black"/>
                </a:solidFill>
              </a:rPr>
              <a:t>2) </a:t>
            </a:r>
            <a:r>
              <a:rPr lang="ru-RU" sz="1600" dirty="0" err="1">
                <a:solidFill>
                  <a:prstClr val="black"/>
                </a:solidFill>
              </a:rPr>
              <a:t>судових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можуть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виникнути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внаслідок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заподіяння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шкоди</a:t>
            </a:r>
            <a:r>
              <a:rPr lang="ru-RU" sz="1600" dirty="0">
                <a:solidFill>
                  <a:prstClr val="black"/>
                </a:solidFill>
              </a:rPr>
              <a:t> особою, </a:t>
            </a:r>
            <a:r>
              <a:rPr lang="ru-RU" sz="1600" dirty="0" err="1">
                <a:solidFill>
                  <a:prstClr val="black"/>
                </a:solidFill>
              </a:rPr>
              <a:t>відповідальність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якої</a:t>
            </a:r>
            <a:r>
              <a:rPr lang="ru-RU" sz="1600" dirty="0">
                <a:solidFill>
                  <a:prstClr val="black"/>
                </a:solidFill>
              </a:rPr>
              <a:t> застрахована за </a:t>
            </a:r>
            <a:r>
              <a:rPr lang="ru-RU" sz="1600" dirty="0" err="1">
                <a:solidFill>
                  <a:prstClr val="black"/>
                </a:solidFill>
              </a:rPr>
              <a:t>класами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10-13, </a:t>
            </a:r>
            <a:r>
              <a:rPr lang="ru-RU" sz="1600" dirty="0" err="1">
                <a:solidFill>
                  <a:prstClr val="black"/>
                </a:solidFill>
              </a:rPr>
              <a:t>потерпілій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третій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особі</a:t>
            </a:r>
            <a:r>
              <a:rPr lang="ru-RU" sz="1600" dirty="0">
                <a:solidFill>
                  <a:prstClr val="black"/>
                </a:solidFill>
              </a:rPr>
              <a:t>;</a:t>
            </a:r>
          </a:p>
          <a:p>
            <a:endParaRPr lang="ru-RU" sz="1600" dirty="0">
              <a:solidFill>
                <a:prstClr val="black"/>
              </a:solidFill>
            </a:endParaRPr>
          </a:p>
          <a:p>
            <a:r>
              <a:rPr lang="ru-RU" sz="1600" dirty="0">
                <a:solidFill>
                  <a:prstClr val="black"/>
                </a:solidFill>
              </a:rPr>
              <a:t>3) </a:t>
            </a:r>
            <a:r>
              <a:rPr lang="ru-RU" sz="1600" dirty="0" err="1">
                <a:solidFill>
                  <a:prstClr val="black"/>
                </a:solidFill>
              </a:rPr>
              <a:t>судових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підлягають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відшкодуванню</a:t>
            </a:r>
            <a:r>
              <a:rPr lang="ru-RU" sz="1600" dirty="0">
                <a:solidFill>
                  <a:prstClr val="black"/>
                </a:solidFill>
              </a:rPr>
              <a:t> в </a:t>
            </a:r>
            <a:r>
              <a:rPr lang="ru-RU" sz="1600" dirty="0" err="1">
                <a:solidFill>
                  <a:prstClr val="black"/>
                </a:solidFill>
              </a:rPr>
              <a:t>разі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пов’язаних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із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наданням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допомоги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асистанс</a:t>
            </a:r>
            <a:r>
              <a:rPr lang="ru-RU" sz="1600" dirty="0">
                <a:solidFill>
                  <a:prstClr val="black"/>
                </a:solidFill>
              </a:rPr>
              <a:t>) особам, </a:t>
            </a:r>
            <a:r>
              <a:rPr lang="ru-RU" sz="1600" dirty="0" err="1">
                <a:solidFill>
                  <a:prstClr val="black"/>
                </a:solidFill>
              </a:rPr>
              <a:t>які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потрапили</a:t>
            </a:r>
            <a:r>
              <a:rPr lang="ru-RU" sz="1600" dirty="0">
                <a:solidFill>
                  <a:prstClr val="black"/>
                </a:solidFill>
              </a:rPr>
              <a:t> в </a:t>
            </a:r>
            <a:r>
              <a:rPr lang="ru-RU" sz="1600" dirty="0" err="1">
                <a:solidFill>
                  <a:prstClr val="black"/>
                </a:solidFill>
              </a:rPr>
              <a:t>скрутне</a:t>
            </a:r>
            <a:r>
              <a:rPr lang="ru-RU" sz="1600" dirty="0">
                <a:solidFill>
                  <a:prstClr val="black"/>
                </a:solidFill>
              </a:rPr>
              <a:t> становище </a:t>
            </a:r>
            <a:r>
              <a:rPr lang="ru-RU" sz="1600" dirty="0" err="1">
                <a:solidFill>
                  <a:prstClr val="black"/>
                </a:solidFill>
              </a:rPr>
              <a:t>під</a:t>
            </a:r>
            <a:r>
              <a:rPr lang="ru-RU" sz="1600" dirty="0">
                <a:solidFill>
                  <a:prstClr val="black"/>
                </a:solidFill>
              </a:rPr>
              <a:t> час </a:t>
            </a:r>
            <a:r>
              <a:rPr lang="ru-RU" sz="1600" dirty="0" err="1">
                <a:solidFill>
                  <a:prstClr val="black"/>
                </a:solidFill>
              </a:rPr>
              <a:t>здійснення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подорожі</a:t>
            </a:r>
            <a:r>
              <a:rPr lang="ru-RU" sz="1600" dirty="0">
                <a:solidFill>
                  <a:prstClr val="black"/>
                </a:solidFill>
              </a:rPr>
              <a:t> за </a:t>
            </a:r>
            <a:r>
              <a:rPr lang="ru-RU" sz="1600" dirty="0" err="1">
                <a:solidFill>
                  <a:prstClr val="black"/>
                </a:solidFill>
              </a:rPr>
              <a:t>класом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18.</a:t>
            </a:r>
          </a:p>
        </p:txBody>
      </p:sp>
    </p:spTree>
    <p:extLst>
      <p:ext uri="{BB962C8B-B14F-4D97-AF65-F5344CB8AC3E}">
        <p14:creationId xmlns:p14="http://schemas.microsoft.com/office/powerpoint/2010/main" val="39003495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6496" y="764704"/>
            <a:ext cx="91450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prstClr val="black"/>
                </a:solidFill>
              </a:rPr>
              <a:t>Клас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18 “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витрат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пов’язаних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із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наданням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допомоги</a:t>
            </a:r>
            <a:r>
              <a:rPr lang="ru-RU" sz="2000" b="1" dirty="0">
                <a:solidFill>
                  <a:prstClr val="black"/>
                </a:solidFill>
              </a:rPr>
              <a:t> (</a:t>
            </a:r>
            <a:r>
              <a:rPr lang="ru-RU" sz="2000" b="1" dirty="0" err="1">
                <a:solidFill>
                  <a:prstClr val="black"/>
                </a:solidFill>
              </a:rPr>
              <a:t>асистанс</a:t>
            </a:r>
            <a:r>
              <a:rPr lang="ru-RU" sz="2000" b="1" dirty="0">
                <a:solidFill>
                  <a:prstClr val="black"/>
                </a:solidFill>
              </a:rPr>
              <a:t>) особам, </a:t>
            </a:r>
            <a:r>
              <a:rPr lang="ru-RU" sz="2000" b="1" dirty="0" err="1">
                <a:solidFill>
                  <a:prstClr val="black"/>
                </a:solidFill>
              </a:rPr>
              <a:t>які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потрапили</a:t>
            </a:r>
            <a:r>
              <a:rPr lang="ru-RU" sz="2000" b="1" dirty="0">
                <a:solidFill>
                  <a:prstClr val="black"/>
                </a:solidFill>
              </a:rPr>
              <a:t> у </a:t>
            </a:r>
            <a:r>
              <a:rPr lang="ru-RU" sz="2000" b="1" dirty="0" err="1">
                <a:solidFill>
                  <a:prstClr val="black"/>
                </a:solidFill>
              </a:rPr>
              <a:t>скрутне</a:t>
            </a:r>
            <a:r>
              <a:rPr lang="ru-RU" sz="2000" b="1" dirty="0">
                <a:solidFill>
                  <a:prstClr val="black"/>
                </a:solidFill>
              </a:rPr>
              <a:t> становище </a:t>
            </a:r>
            <a:r>
              <a:rPr lang="ru-RU" sz="2000" b="1" dirty="0" err="1">
                <a:solidFill>
                  <a:prstClr val="black"/>
                </a:solidFill>
              </a:rPr>
              <a:t>під</a:t>
            </a:r>
            <a:r>
              <a:rPr lang="ru-RU" sz="2000" b="1" dirty="0">
                <a:solidFill>
                  <a:prstClr val="black"/>
                </a:solidFill>
              </a:rPr>
              <a:t> час </a:t>
            </a:r>
            <a:r>
              <a:rPr lang="ru-RU" sz="2000" b="1" dirty="0" err="1">
                <a:solidFill>
                  <a:prstClr val="black"/>
                </a:solidFill>
              </a:rPr>
              <a:t>здійснення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подорожі</a:t>
            </a:r>
            <a:r>
              <a:rPr lang="ru-RU" sz="2000" b="1" dirty="0">
                <a:solidFill>
                  <a:prstClr val="black"/>
                </a:solidFill>
              </a:rPr>
              <a:t>” (</a:t>
            </a:r>
            <a:r>
              <a:rPr lang="ru-RU" sz="2000" b="1" dirty="0" err="1">
                <a:solidFill>
                  <a:prstClr val="black"/>
                </a:solidFill>
              </a:rPr>
              <a:t>далі</a:t>
            </a:r>
            <a:r>
              <a:rPr lang="ru-RU" sz="2000" b="1" dirty="0">
                <a:solidFill>
                  <a:prstClr val="black"/>
                </a:solidFill>
              </a:rPr>
              <a:t> - </a:t>
            </a:r>
            <a:r>
              <a:rPr lang="ru-RU" sz="2000" b="1" dirty="0" err="1">
                <a:solidFill>
                  <a:prstClr val="black"/>
                </a:solidFill>
              </a:rPr>
              <a:t>клас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18), </a:t>
            </a:r>
            <a:r>
              <a:rPr lang="ru-RU" sz="2000" b="1" dirty="0" err="1" smtClean="0">
                <a:solidFill>
                  <a:prstClr val="black"/>
                </a:solidFill>
              </a:rPr>
              <a:t>включає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такі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ризики</a:t>
            </a:r>
            <a:r>
              <a:rPr lang="ru-RU" sz="2000" b="1" dirty="0">
                <a:solidFill>
                  <a:prstClr val="black"/>
                </a:solidFill>
              </a:rPr>
              <a:t> в межах </a:t>
            </a:r>
            <a:r>
              <a:rPr lang="ru-RU" sz="2000" b="1" dirty="0" err="1">
                <a:solidFill>
                  <a:prstClr val="black"/>
                </a:solidFill>
              </a:rPr>
              <a:t>класу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:</a:t>
            </a:r>
          </a:p>
          <a:p>
            <a:r>
              <a:rPr lang="ru-RU" sz="2000" dirty="0" smtClean="0">
                <a:solidFill>
                  <a:prstClr val="black"/>
                </a:solidFill>
              </a:rPr>
              <a:t>1</a:t>
            </a:r>
            <a:r>
              <a:rPr lang="ru-RU" sz="2000" dirty="0">
                <a:solidFill>
                  <a:prstClr val="black"/>
                </a:solidFill>
              </a:rPr>
              <a:t>)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медичних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витрат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пов’язаних</a:t>
            </a:r>
            <a:r>
              <a:rPr lang="ru-RU" sz="2000" dirty="0">
                <a:solidFill>
                  <a:prstClr val="black"/>
                </a:solidFill>
              </a:rPr>
              <a:t> з </a:t>
            </a:r>
            <a:r>
              <a:rPr lang="ru-RU" sz="2000" dirty="0" err="1">
                <a:solidFill>
                  <a:prstClr val="black"/>
                </a:solidFill>
              </a:rPr>
              <a:t>наданням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допомоги</a:t>
            </a:r>
            <a:r>
              <a:rPr lang="ru-RU" sz="2000" dirty="0">
                <a:solidFill>
                  <a:prstClr val="black"/>
                </a:solidFill>
              </a:rPr>
              <a:t> (</a:t>
            </a:r>
            <a:r>
              <a:rPr lang="ru-RU" sz="2000" dirty="0" err="1">
                <a:solidFill>
                  <a:prstClr val="black"/>
                </a:solidFill>
              </a:rPr>
              <a:t>асистанс</a:t>
            </a:r>
            <a:r>
              <a:rPr lang="ru-RU" sz="2000" dirty="0">
                <a:solidFill>
                  <a:prstClr val="black"/>
                </a:solidFill>
              </a:rPr>
              <a:t>) особам, </a:t>
            </a:r>
            <a:r>
              <a:rPr lang="ru-RU" sz="2000" dirty="0" err="1">
                <a:solidFill>
                  <a:prstClr val="black"/>
                </a:solidFill>
              </a:rPr>
              <a:t>які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потрапили</a:t>
            </a:r>
            <a:r>
              <a:rPr lang="ru-RU" sz="2000" dirty="0">
                <a:solidFill>
                  <a:prstClr val="black"/>
                </a:solidFill>
              </a:rPr>
              <a:t> в </a:t>
            </a:r>
            <a:r>
              <a:rPr lang="ru-RU" sz="2000" dirty="0" err="1">
                <a:solidFill>
                  <a:prstClr val="black"/>
                </a:solidFill>
              </a:rPr>
              <a:t>скрутне</a:t>
            </a:r>
            <a:r>
              <a:rPr lang="ru-RU" sz="2000" dirty="0">
                <a:solidFill>
                  <a:prstClr val="black"/>
                </a:solidFill>
              </a:rPr>
              <a:t> становище </a:t>
            </a:r>
            <a:r>
              <a:rPr lang="ru-RU" sz="2000" dirty="0" err="1">
                <a:solidFill>
                  <a:prstClr val="black"/>
                </a:solidFill>
              </a:rPr>
              <a:t>під</a:t>
            </a:r>
            <a:r>
              <a:rPr lang="ru-RU" sz="2000" dirty="0">
                <a:solidFill>
                  <a:prstClr val="black"/>
                </a:solidFill>
              </a:rPr>
              <a:t> час </a:t>
            </a:r>
            <a:r>
              <a:rPr lang="ru-RU" sz="2000" dirty="0" err="1">
                <a:solidFill>
                  <a:prstClr val="black"/>
                </a:solidFill>
              </a:rPr>
              <a:t>здійснення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подорожі</a:t>
            </a:r>
            <a:r>
              <a:rPr lang="ru-RU" sz="2000" dirty="0">
                <a:solidFill>
                  <a:prstClr val="black"/>
                </a:solidFill>
              </a:rPr>
              <a:t> (</a:t>
            </a:r>
            <a:r>
              <a:rPr lang="ru-RU" sz="2000" dirty="0" err="1">
                <a:solidFill>
                  <a:prstClr val="black"/>
                </a:solidFill>
              </a:rPr>
              <a:t>поїздки</a:t>
            </a:r>
            <a:r>
              <a:rPr lang="ru-RU" sz="2000" dirty="0">
                <a:solidFill>
                  <a:prstClr val="black"/>
                </a:solidFill>
              </a:rPr>
              <a:t>) на </a:t>
            </a:r>
            <a:r>
              <a:rPr lang="ru-RU" sz="2000" dirty="0" err="1">
                <a:solidFill>
                  <a:prstClr val="black"/>
                </a:solidFill>
              </a:rPr>
              <a:t>території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України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або</a:t>
            </a:r>
            <a:r>
              <a:rPr lang="ru-RU" sz="2000" dirty="0">
                <a:solidFill>
                  <a:prstClr val="black"/>
                </a:solidFill>
              </a:rPr>
              <a:t> за кордон;</a:t>
            </a:r>
          </a:p>
          <a:p>
            <a:r>
              <a:rPr lang="ru-RU" sz="2000" dirty="0" smtClean="0">
                <a:solidFill>
                  <a:prstClr val="black"/>
                </a:solidFill>
              </a:rPr>
              <a:t>2</a:t>
            </a:r>
            <a:r>
              <a:rPr lang="ru-RU" sz="2000" dirty="0">
                <a:solidFill>
                  <a:prstClr val="black"/>
                </a:solidFill>
              </a:rPr>
              <a:t>)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витрат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інших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ніж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медичні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пов’язаних</a:t>
            </a:r>
            <a:r>
              <a:rPr lang="ru-RU" sz="2000" dirty="0">
                <a:solidFill>
                  <a:prstClr val="black"/>
                </a:solidFill>
              </a:rPr>
              <a:t> з </a:t>
            </a:r>
            <a:r>
              <a:rPr lang="ru-RU" sz="2000" dirty="0" err="1">
                <a:solidFill>
                  <a:prstClr val="black"/>
                </a:solidFill>
              </a:rPr>
              <a:t>наданням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допомоги</a:t>
            </a:r>
            <a:r>
              <a:rPr lang="ru-RU" sz="2000" dirty="0">
                <a:solidFill>
                  <a:prstClr val="black"/>
                </a:solidFill>
              </a:rPr>
              <a:t> (</a:t>
            </a:r>
            <a:r>
              <a:rPr lang="ru-RU" sz="2000" dirty="0" err="1">
                <a:solidFill>
                  <a:prstClr val="black"/>
                </a:solidFill>
              </a:rPr>
              <a:t>асистанс</a:t>
            </a:r>
            <a:r>
              <a:rPr lang="ru-RU" sz="2000" dirty="0">
                <a:solidFill>
                  <a:prstClr val="black"/>
                </a:solidFill>
              </a:rPr>
              <a:t>) особам, </a:t>
            </a:r>
            <a:r>
              <a:rPr lang="ru-RU" sz="2000" dirty="0" err="1">
                <a:solidFill>
                  <a:prstClr val="black"/>
                </a:solidFill>
              </a:rPr>
              <a:t>які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потрапили</a:t>
            </a:r>
            <a:r>
              <a:rPr lang="ru-RU" sz="2000" dirty="0">
                <a:solidFill>
                  <a:prstClr val="black"/>
                </a:solidFill>
              </a:rPr>
              <a:t> в </a:t>
            </a:r>
            <a:r>
              <a:rPr lang="ru-RU" sz="2000" dirty="0" err="1">
                <a:solidFill>
                  <a:prstClr val="black"/>
                </a:solidFill>
              </a:rPr>
              <a:t>скрутне</a:t>
            </a:r>
            <a:r>
              <a:rPr lang="ru-RU" sz="2000" dirty="0">
                <a:solidFill>
                  <a:prstClr val="black"/>
                </a:solidFill>
              </a:rPr>
              <a:t> становище </a:t>
            </a:r>
            <a:r>
              <a:rPr lang="ru-RU" sz="2000" dirty="0" err="1">
                <a:solidFill>
                  <a:prstClr val="black"/>
                </a:solidFill>
              </a:rPr>
              <a:t>під</a:t>
            </a:r>
            <a:r>
              <a:rPr lang="ru-RU" sz="2000" dirty="0">
                <a:solidFill>
                  <a:prstClr val="black"/>
                </a:solidFill>
              </a:rPr>
              <a:t> час </a:t>
            </a:r>
            <a:r>
              <a:rPr lang="ru-RU" sz="2000" dirty="0" err="1">
                <a:solidFill>
                  <a:prstClr val="black"/>
                </a:solidFill>
              </a:rPr>
              <a:t>здійснення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подорожі</a:t>
            </a:r>
            <a:r>
              <a:rPr lang="ru-RU" sz="2000" dirty="0">
                <a:solidFill>
                  <a:prstClr val="black"/>
                </a:solidFill>
              </a:rPr>
              <a:t> (</a:t>
            </a:r>
            <a:r>
              <a:rPr lang="ru-RU" sz="2000" dirty="0" err="1">
                <a:solidFill>
                  <a:prstClr val="black"/>
                </a:solidFill>
              </a:rPr>
              <a:t>поїздки</a:t>
            </a:r>
            <a:r>
              <a:rPr lang="ru-RU" sz="2000" dirty="0">
                <a:solidFill>
                  <a:prstClr val="black"/>
                </a:solidFill>
              </a:rPr>
              <a:t>) на </a:t>
            </a:r>
            <a:r>
              <a:rPr lang="ru-RU" sz="2000" dirty="0" err="1">
                <a:solidFill>
                  <a:prstClr val="black"/>
                </a:solidFill>
              </a:rPr>
              <a:t>території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України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або</a:t>
            </a:r>
            <a:r>
              <a:rPr lang="ru-RU" sz="2000" dirty="0">
                <a:solidFill>
                  <a:prstClr val="black"/>
                </a:solidFill>
              </a:rPr>
              <a:t> за кордон.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48544" y="5305193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C00000"/>
                </a:solidFill>
              </a:rPr>
              <a:t>Клас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err="1">
                <a:solidFill>
                  <a:srgbClr val="C00000"/>
                </a:solidFill>
              </a:rPr>
              <a:t>страхування</a:t>
            </a:r>
            <a:r>
              <a:rPr lang="ru-RU" sz="2000" b="1" dirty="0">
                <a:solidFill>
                  <a:srgbClr val="C00000"/>
                </a:solidFill>
              </a:rPr>
              <a:t> 18 не </a:t>
            </a:r>
            <a:r>
              <a:rPr lang="ru-RU" sz="2000" b="1" dirty="0" err="1">
                <a:solidFill>
                  <a:srgbClr val="C00000"/>
                </a:solidFill>
              </a:rPr>
              <a:t>включає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dirty="0" err="1"/>
              <a:t>страхування</a:t>
            </a:r>
            <a:r>
              <a:rPr lang="ru-RU" sz="2000" dirty="0"/>
              <a:t> </a:t>
            </a:r>
            <a:r>
              <a:rPr lang="ru-RU" sz="2000" dirty="0" err="1"/>
              <a:t>витрат</a:t>
            </a:r>
            <a:r>
              <a:rPr lang="ru-RU" sz="2000" dirty="0"/>
              <a:t> на </a:t>
            </a:r>
            <a:r>
              <a:rPr lang="ru-RU" sz="2000" dirty="0" err="1"/>
              <a:t>планове</a:t>
            </a:r>
            <a:r>
              <a:rPr lang="ru-RU" sz="2000" dirty="0"/>
              <a:t> (</a:t>
            </a:r>
            <a:r>
              <a:rPr lang="ru-RU" sz="2000" dirty="0" err="1"/>
              <a:t>періодичне</a:t>
            </a:r>
            <a:r>
              <a:rPr lang="ru-RU" sz="2000" dirty="0"/>
              <a:t>) </a:t>
            </a:r>
            <a:r>
              <a:rPr lang="ru-RU" sz="2000" dirty="0" err="1"/>
              <a:t>технічне</a:t>
            </a:r>
            <a:r>
              <a:rPr lang="ru-RU" sz="2000" dirty="0"/>
              <a:t> </a:t>
            </a:r>
            <a:r>
              <a:rPr lang="ru-RU" sz="2000" dirty="0" err="1"/>
              <a:t>обслуговування</a:t>
            </a:r>
            <a:r>
              <a:rPr lang="ru-RU" sz="2000" dirty="0"/>
              <a:t>, </a:t>
            </a:r>
            <a:r>
              <a:rPr lang="ru-RU" sz="2000" dirty="0" err="1"/>
              <a:t>гарантійне</a:t>
            </a:r>
            <a:r>
              <a:rPr lang="ru-RU" sz="2000" dirty="0"/>
              <a:t> </a:t>
            </a:r>
            <a:r>
              <a:rPr lang="ru-RU" sz="2000" dirty="0" err="1"/>
              <a:t>обслуговування</a:t>
            </a:r>
            <a:r>
              <a:rPr lang="ru-RU" sz="2000" dirty="0"/>
              <a:t> транспортного </a:t>
            </a:r>
            <a:r>
              <a:rPr lang="ru-RU" sz="2000" dirty="0" err="1"/>
              <a:t>засобу</a:t>
            </a:r>
            <a:r>
              <a:rPr lang="ru-RU" sz="2000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6496" y="4077072"/>
            <a:ext cx="9145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solidFill>
                  <a:srgbClr val="C00000"/>
                </a:solidFill>
              </a:rPr>
              <a:t>Допомога</a:t>
            </a:r>
            <a:r>
              <a:rPr lang="ru-RU" dirty="0">
                <a:solidFill>
                  <a:srgbClr val="C00000"/>
                </a:solidFill>
              </a:rPr>
              <a:t> (</a:t>
            </a:r>
            <a:r>
              <a:rPr lang="ru-RU" dirty="0" err="1">
                <a:solidFill>
                  <a:srgbClr val="C00000"/>
                </a:solidFill>
              </a:rPr>
              <a:t>асистанс</a:t>
            </a:r>
            <a:r>
              <a:rPr lang="ru-RU" dirty="0">
                <a:solidFill>
                  <a:srgbClr val="C00000"/>
                </a:solidFill>
              </a:rPr>
              <a:t>) за договором </a:t>
            </a:r>
            <a:r>
              <a:rPr lang="ru-RU" dirty="0" err="1">
                <a:solidFill>
                  <a:srgbClr val="C00000"/>
                </a:solidFill>
              </a:rPr>
              <a:t>страхування</a:t>
            </a:r>
            <a:r>
              <a:rPr lang="ru-RU" dirty="0">
                <a:solidFill>
                  <a:srgbClr val="C00000"/>
                </a:solidFill>
              </a:rPr>
              <a:t> за </a:t>
            </a:r>
            <a:r>
              <a:rPr lang="ru-RU" dirty="0" err="1">
                <a:solidFill>
                  <a:srgbClr val="C00000"/>
                </a:solidFill>
              </a:rPr>
              <a:t>класом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страхування</a:t>
            </a:r>
            <a:r>
              <a:rPr lang="ru-RU" dirty="0">
                <a:solidFill>
                  <a:srgbClr val="C00000"/>
                </a:solidFill>
              </a:rPr>
              <a:t> 18 </a:t>
            </a:r>
            <a:r>
              <a:rPr lang="ru-RU" dirty="0" err="1">
                <a:solidFill>
                  <a:srgbClr val="C00000"/>
                </a:solidFill>
              </a:rPr>
              <a:t>може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надаватися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страхувальнику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чи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іншій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особі</a:t>
            </a:r>
            <a:r>
              <a:rPr lang="ru-RU" dirty="0">
                <a:solidFill>
                  <a:srgbClr val="C00000"/>
                </a:solidFill>
              </a:rPr>
              <a:t>, </a:t>
            </a:r>
            <a:r>
              <a:rPr lang="ru-RU" dirty="0" err="1">
                <a:solidFill>
                  <a:srgbClr val="C00000"/>
                </a:solidFill>
              </a:rPr>
              <a:t>визначеній</a:t>
            </a:r>
            <a:r>
              <a:rPr lang="ru-RU" dirty="0">
                <a:solidFill>
                  <a:srgbClr val="C00000"/>
                </a:solidFill>
              </a:rPr>
              <a:t> договором </a:t>
            </a:r>
            <a:r>
              <a:rPr lang="ru-RU" dirty="0" err="1">
                <a:solidFill>
                  <a:srgbClr val="C00000"/>
                </a:solidFill>
              </a:rPr>
              <a:t>страхування</a:t>
            </a:r>
            <a:r>
              <a:rPr lang="ru-RU" dirty="0">
                <a:solidFill>
                  <a:srgbClr val="C00000"/>
                </a:solidFill>
              </a:rPr>
              <a:t>, у </a:t>
            </a:r>
            <a:r>
              <a:rPr lang="ru-RU" dirty="0" err="1">
                <a:solidFill>
                  <a:srgbClr val="C00000"/>
                </a:solidFill>
              </a:rPr>
              <a:t>грошовій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формі</a:t>
            </a:r>
            <a:r>
              <a:rPr lang="ru-RU" dirty="0">
                <a:solidFill>
                  <a:srgbClr val="C00000"/>
                </a:solidFill>
              </a:rPr>
              <a:t> та/</a:t>
            </a:r>
            <a:r>
              <a:rPr lang="ru-RU" dirty="0" err="1">
                <a:solidFill>
                  <a:srgbClr val="C00000"/>
                </a:solidFill>
              </a:rPr>
              <a:t>або</a:t>
            </a:r>
            <a:r>
              <a:rPr lang="ru-RU" dirty="0">
                <a:solidFill>
                  <a:srgbClr val="C00000"/>
                </a:solidFill>
              </a:rPr>
              <a:t> шляхом </a:t>
            </a:r>
            <a:r>
              <a:rPr lang="ru-RU" dirty="0" err="1">
                <a:solidFill>
                  <a:srgbClr val="C00000"/>
                </a:solidFill>
              </a:rPr>
              <a:t>надання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відповідних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послуг</a:t>
            </a:r>
            <a:r>
              <a:rPr lang="ru-RU" dirty="0">
                <a:solidFill>
                  <a:srgbClr val="C00000"/>
                </a:solidFill>
              </a:rPr>
              <a:t> у </a:t>
            </a:r>
            <a:r>
              <a:rPr lang="ru-RU" dirty="0" err="1">
                <a:solidFill>
                  <a:srgbClr val="C00000"/>
                </a:solidFill>
              </a:rPr>
              <a:t>зв’язку</a:t>
            </a:r>
            <a:r>
              <a:rPr lang="ru-RU" dirty="0">
                <a:solidFill>
                  <a:srgbClr val="C00000"/>
                </a:solidFill>
              </a:rPr>
              <a:t> з </a:t>
            </a:r>
            <a:r>
              <a:rPr lang="ru-RU" dirty="0" err="1">
                <a:solidFill>
                  <a:srgbClr val="C00000"/>
                </a:solidFill>
              </a:rPr>
              <a:t>настанням</a:t>
            </a:r>
            <a:r>
              <a:rPr lang="ru-RU" dirty="0">
                <a:solidFill>
                  <a:srgbClr val="C00000"/>
                </a:solidFill>
              </a:rPr>
              <a:t> страхового </a:t>
            </a:r>
            <a:r>
              <a:rPr lang="ru-RU" dirty="0" err="1">
                <a:solidFill>
                  <a:srgbClr val="C00000"/>
                </a:solidFill>
              </a:rPr>
              <a:t>випадку</a:t>
            </a:r>
            <a:r>
              <a:rPr lang="ru-RU" dirty="0">
                <a:solidFill>
                  <a:srgbClr val="C00000"/>
                </a:solidFill>
              </a:rPr>
              <a:t>, </a:t>
            </a:r>
            <a:r>
              <a:rPr lang="ru-RU" dirty="0" err="1">
                <a:solidFill>
                  <a:srgbClr val="C00000"/>
                </a:solidFill>
              </a:rPr>
              <a:t>передбаченого</a:t>
            </a:r>
            <a:r>
              <a:rPr lang="ru-RU" dirty="0">
                <a:solidFill>
                  <a:srgbClr val="C00000"/>
                </a:solidFill>
              </a:rPr>
              <a:t> договором </a:t>
            </a:r>
            <a:r>
              <a:rPr lang="ru-RU" dirty="0" err="1">
                <a:solidFill>
                  <a:srgbClr val="C00000"/>
                </a:solidFill>
              </a:rPr>
              <a:t>страхування</a:t>
            </a:r>
            <a:r>
              <a:rPr lang="ru-RU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526831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Особливості укладання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продукт,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пропонується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потребам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 (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на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підставі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отриманої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з’ясувати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потреби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метою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 (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запропонувати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заповнити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заяву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встановленою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страховиком формою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потреби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специфіки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складності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страхового продукту та/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типу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6" y="4953892"/>
            <a:ext cx="2371725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36776" y="4721662"/>
            <a:ext cx="6719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Перед </a:t>
            </a:r>
            <a:r>
              <a:rPr lang="ru-RU" b="1" dirty="0" err="1"/>
              <a:t>укладенням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страховик (</a:t>
            </a:r>
            <a:r>
              <a:rPr lang="ru-RU" b="1" dirty="0" err="1"/>
              <a:t>страховий</a:t>
            </a:r>
            <a:r>
              <a:rPr lang="ru-RU" b="1" dirty="0"/>
              <a:t> </a:t>
            </a:r>
            <a:r>
              <a:rPr lang="ru-RU" b="1" dirty="0" err="1"/>
              <a:t>посередник</a:t>
            </a:r>
            <a:r>
              <a:rPr lang="ru-RU" b="1" dirty="0"/>
              <a:t>)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забезпечити</a:t>
            </a:r>
            <a:r>
              <a:rPr lang="ru-RU" b="1" dirty="0"/>
              <a:t> </a:t>
            </a:r>
            <a:r>
              <a:rPr lang="ru-RU" b="1" dirty="0" err="1"/>
              <a:t>клієнта</a:t>
            </a:r>
            <a:r>
              <a:rPr lang="ru-RU" b="1" dirty="0"/>
              <a:t> доступною та </a:t>
            </a:r>
            <a:r>
              <a:rPr lang="ru-RU" b="1" dirty="0" err="1"/>
              <a:t>вичерпною</a:t>
            </a:r>
            <a:r>
              <a:rPr lang="ru-RU" b="1" dirty="0"/>
              <a:t> </a:t>
            </a:r>
            <a:r>
              <a:rPr lang="ru-RU" b="1" dirty="0" err="1"/>
              <a:t>інформацією</a:t>
            </a:r>
            <a:r>
              <a:rPr lang="ru-RU" b="1" dirty="0"/>
              <a:t> про </a:t>
            </a:r>
            <a:r>
              <a:rPr lang="ru-RU" b="1" dirty="0" err="1"/>
              <a:t>страховий</a:t>
            </a:r>
            <a:r>
              <a:rPr lang="ru-RU" b="1" dirty="0"/>
              <a:t> продукт, про страховика та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страховий</a:t>
            </a:r>
            <a:r>
              <a:rPr lang="ru-RU" b="1" dirty="0"/>
              <a:t> продукт </a:t>
            </a:r>
            <a:r>
              <a:rPr lang="ru-RU" b="1" dirty="0" err="1"/>
              <a:t>реалізується</a:t>
            </a:r>
            <a:r>
              <a:rPr lang="ru-RU" b="1" dirty="0"/>
              <a:t> через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з метою </a:t>
            </a:r>
            <a:r>
              <a:rPr lang="ru-RU" b="1" dirty="0" err="1"/>
              <a:t>прийняття</a:t>
            </a:r>
            <a:r>
              <a:rPr lang="ru-RU" b="1" dirty="0"/>
              <a:t> </a:t>
            </a:r>
            <a:r>
              <a:rPr lang="ru-RU" b="1" dirty="0" err="1"/>
              <a:t>клієнтом</a:t>
            </a:r>
            <a:r>
              <a:rPr lang="ru-RU" b="1" dirty="0"/>
              <a:t> </a:t>
            </a:r>
            <a:r>
              <a:rPr lang="ru-RU" b="1" dirty="0" err="1"/>
              <a:t>усвідомленого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389262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/>
              <a:t>Страховик </a:t>
            </a:r>
            <a:r>
              <a:rPr lang="ru-RU" sz="2000" b="1" dirty="0"/>
              <a:t>(</a:t>
            </a:r>
            <a:r>
              <a:rPr lang="ru-RU" sz="2000" b="1" dirty="0" err="1"/>
              <a:t>страховий</a:t>
            </a:r>
            <a:r>
              <a:rPr lang="ru-RU" sz="2000" b="1" dirty="0"/>
              <a:t> </a:t>
            </a:r>
            <a:r>
              <a:rPr lang="ru-RU" sz="2000" b="1" dirty="0" err="1"/>
              <a:t>посередник</a:t>
            </a:r>
            <a:r>
              <a:rPr lang="ru-RU" sz="2000" b="1" dirty="0"/>
              <a:t>) до </a:t>
            </a:r>
            <a:r>
              <a:rPr lang="ru-RU" sz="2000" b="1" dirty="0" err="1"/>
              <a:t>укладення</a:t>
            </a:r>
            <a:r>
              <a:rPr lang="ru-RU" sz="2000" b="1" dirty="0"/>
              <a:t> договору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надає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</a:t>
            </a:r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пропонується</a:t>
            </a:r>
            <a:r>
              <a:rPr lang="ru-RU" sz="2000" b="1" dirty="0"/>
              <a:t>, з </a:t>
            </a:r>
            <a:r>
              <a:rPr lang="ru-RU" sz="2000" b="1" dirty="0" err="1"/>
              <a:t>урахуванням</a:t>
            </a:r>
            <a:r>
              <a:rPr lang="ru-RU" sz="2000" b="1" dirty="0"/>
              <a:t> </a:t>
            </a:r>
            <a:r>
              <a:rPr lang="ru-RU" sz="2000" b="1" dirty="0" err="1"/>
              <a:t>специфіки</a:t>
            </a:r>
            <a:r>
              <a:rPr lang="ru-RU" sz="2000" b="1" dirty="0"/>
              <a:t> страхового продукту та потреб </a:t>
            </a:r>
            <a:r>
              <a:rPr lang="ru-RU" sz="2000" b="1" dirty="0" err="1"/>
              <a:t>клієнта</a:t>
            </a:r>
            <a:r>
              <a:rPr lang="ru-RU" sz="2000" b="1" dirty="0"/>
              <a:t>.</a:t>
            </a:r>
          </a:p>
          <a:p>
            <a:pPr algn="r"/>
            <a:r>
              <a:rPr lang="ru-RU" sz="2000" dirty="0"/>
              <a:t>Форма та </a:t>
            </a:r>
            <a:r>
              <a:rPr lang="ru-RU" sz="2000" dirty="0" err="1"/>
              <a:t>вимоги</a:t>
            </a:r>
            <a:r>
              <a:rPr lang="ru-RU" sz="2000" dirty="0"/>
              <a:t> до </a:t>
            </a:r>
            <a:r>
              <a:rPr lang="ru-RU" sz="2000" dirty="0" err="1"/>
              <a:t>надання</a:t>
            </a:r>
            <a:r>
              <a:rPr lang="ru-RU" sz="2000" dirty="0"/>
              <a:t> </a:t>
            </a:r>
            <a:r>
              <a:rPr lang="ru-RU" sz="2000" dirty="0" err="1"/>
              <a:t>інформації</a:t>
            </a:r>
            <a:r>
              <a:rPr lang="ru-RU" sz="2000" dirty="0"/>
              <a:t> про </a:t>
            </a:r>
            <a:r>
              <a:rPr lang="ru-RU" sz="2000" dirty="0" err="1"/>
              <a:t>страховий</a:t>
            </a:r>
            <a:r>
              <a:rPr lang="ru-RU" sz="2000" dirty="0"/>
              <a:t> продукт </a:t>
            </a:r>
            <a:r>
              <a:rPr lang="ru-RU" sz="2000" dirty="0" err="1"/>
              <a:t>встановлюються</a:t>
            </a:r>
            <a:r>
              <a:rPr lang="ru-RU" sz="2000" dirty="0"/>
              <a:t> нормативно-</a:t>
            </a:r>
            <a:r>
              <a:rPr lang="ru-RU" sz="2000" dirty="0" err="1"/>
              <a:t>правовими</a:t>
            </a:r>
            <a:r>
              <a:rPr lang="ru-RU" sz="2000" dirty="0"/>
              <a:t> актами Регулятора</a:t>
            </a:r>
            <a:r>
              <a:rPr lang="ru-RU" sz="2000" dirty="0" smtClean="0"/>
              <a:t>.</a:t>
            </a:r>
          </a:p>
          <a:p>
            <a:pPr algn="r"/>
            <a:endParaRPr lang="ru-RU" sz="2000" dirty="0" smtClean="0"/>
          </a:p>
          <a:p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 страховик (</a:t>
            </a:r>
            <a:r>
              <a:rPr lang="ru-RU" sz="2000" b="1" dirty="0" err="1"/>
              <a:t>страховий</a:t>
            </a:r>
            <a:r>
              <a:rPr lang="ru-RU" sz="2000" b="1" dirty="0"/>
              <a:t> </a:t>
            </a:r>
            <a:r>
              <a:rPr lang="ru-RU" sz="2000" b="1" dirty="0" err="1"/>
              <a:t>посередник</a:t>
            </a:r>
            <a:r>
              <a:rPr lang="ru-RU" sz="2000" b="1" dirty="0"/>
              <a:t>) </a:t>
            </a:r>
            <a:r>
              <a:rPr lang="ru-RU" sz="2000" b="1" dirty="0" err="1"/>
              <a:t>надає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у </a:t>
            </a:r>
            <a:r>
              <a:rPr lang="ru-RU" sz="2000" b="1" dirty="0" err="1"/>
              <a:t>вигляді</a:t>
            </a:r>
            <a:r>
              <a:rPr lang="ru-RU" sz="2000" b="1" dirty="0"/>
              <a:t> </a:t>
            </a:r>
            <a:r>
              <a:rPr lang="ru-RU" sz="2000" b="1" dirty="0" err="1"/>
              <a:t>уніфікованого</a:t>
            </a:r>
            <a:r>
              <a:rPr lang="ru-RU" sz="2000" b="1" dirty="0"/>
              <a:t> (</a:t>
            </a:r>
            <a:r>
              <a:rPr lang="ru-RU" sz="2000" b="1" dirty="0" err="1"/>
              <a:t>стандартизованого</a:t>
            </a:r>
            <a:r>
              <a:rPr lang="ru-RU" sz="2000" b="1" dirty="0"/>
              <a:t>) документа,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містить</a:t>
            </a:r>
            <a:r>
              <a:rPr lang="ru-RU" sz="2000" b="1" dirty="0"/>
              <a:t> </a:t>
            </a:r>
            <a:r>
              <a:rPr lang="ru-RU" sz="2000" b="1" dirty="0" err="1"/>
              <a:t>загальну</a:t>
            </a:r>
            <a:r>
              <a:rPr lang="ru-RU" sz="2000" b="1" dirty="0"/>
              <a:t> </a:t>
            </a:r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такий</a:t>
            </a:r>
            <a:r>
              <a:rPr lang="ru-RU" sz="2000" b="1" dirty="0"/>
              <a:t> продукт (</a:t>
            </a:r>
            <a:r>
              <a:rPr lang="ru-RU" sz="2000" b="1" dirty="0" err="1"/>
              <a:t>далі</a:t>
            </a:r>
            <a:r>
              <a:rPr lang="ru-RU" sz="2000" b="1" dirty="0"/>
              <a:t> - </a:t>
            </a:r>
            <a:r>
              <a:rPr lang="ru-RU" sz="2000" b="1" dirty="0" err="1"/>
              <a:t>інформаційний</a:t>
            </a:r>
            <a:r>
              <a:rPr lang="ru-RU" sz="2000" b="1" dirty="0"/>
              <a:t> документ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продукт).</a:t>
            </a:r>
          </a:p>
          <a:p>
            <a:pPr algn="r"/>
            <a:r>
              <a:rPr lang="ru-RU" sz="2000" dirty="0" smtClean="0"/>
              <a:t>Страховик </a:t>
            </a:r>
            <a:r>
              <a:rPr lang="ru-RU" sz="2000" dirty="0" err="1"/>
              <a:t>розробляє</a:t>
            </a:r>
            <a:r>
              <a:rPr lang="ru-RU" sz="2000" dirty="0"/>
              <a:t> та </a:t>
            </a:r>
            <a:r>
              <a:rPr lang="ru-RU" sz="2000" dirty="0" err="1"/>
              <a:t>затверджує</a:t>
            </a:r>
            <a:r>
              <a:rPr lang="ru-RU" sz="2000" dirty="0"/>
              <a:t> </a:t>
            </a:r>
            <a:r>
              <a:rPr lang="ru-RU" sz="2000" dirty="0" err="1"/>
              <a:t>інформаційний</a:t>
            </a:r>
            <a:r>
              <a:rPr lang="ru-RU" sz="2000" dirty="0"/>
              <a:t> документ про </a:t>
            </a:r>
            <a:r>
              <a:rPr lang="ru-RU" sz="2000" dirty="0" err="1"/>
              <a:t>стандартний</a:t>
            </a:r>
            <a:r>
              <a:rPr lang="ru-RU" sz="2000" dirty="0"/>
              <a:t> </a:t>
            </a:r>
            <a:r>
              <a:rPr lang="ru-RU" sz="2000" dirty="0" err="1"/>
              <a:t>страховий</a:t>
            </a:r>
            <a:r>
              <a:rPr lang="ru-RU" sz="2000" dirty="0"/>
              <a:t> продукт </a:t>
            </a:r>
            <a:r>
              <a:rPr lang="ru-RU" sz="2000" dirty="0" err="1"/>
              <a:t>окремо</a:t>
            </a:r>
            <a:r>
              <a:rPr lang="ru-RU" sz="2000" dirty="0"/>
              <a:t> </a:t>
            </a:r>
            <a:r>
              <a:rPr lang="ru-RU" sz="2000" dirty="0" err="1"/>
              <a:t>щодо</a:t>
            </a:r>
            <a:r>
              <a:rPr lang="ru-RU" sz="2000" dirty="0"/>
              <a:t> кожного страхового продукту та </a:t>
            </a:r>
            <a:r>
              <a:rPr lang="ru-RU" sz="2000" dirty="0" err="1"/>
              <a:t>розміщує</a:t>
            </a:r>
            <a:r>
              <a:rPr lang="ru-RU" sz="2000" dirty="0"/>
              <a:t> </a:t>
            </a:r>
            <a:r>
              <a:rPr lang="ru-RU" sz="2000" dirty="0" err="1"/>
              <a:t>такі</a:t>
            </a:r>
            <a:r>
              <a:rPr lang="ru-RU" sz="2000" dirty="0"/>
              <a:t> </a:t>
            </a:r>
            <a:r>
              <a:rPr lang="ru-RU" sz="2000" dirty="0" err="1"/>
              <a:t>інформаційні</a:t>
            </a:r>
            <a:r>
              <a:rPr lang="ru-RU" sz="2000" dirty="0"/>
              <a:t> </a:t>
            </a:r>
            <a:r>
              <a:rPr lang="ru-RU" sz="2000" dirty="0" err="1"/>
              <a:t>документи</a:t>
            </a:r>
            <a:r>
              <a:rPr lang="ru-RU" sz="2000" dirty="0"/>
              <a:t> на </a:t>
            </a:r>
            <a:r>
              <a:rPr lang="ru-RU" sz="2000" dirty="0" err="1"/>
              <a:t>власному</a:t>
            </a:r>
            <a:r>
              <a:rPr lang="ru-RU" sz="2000" dirty="0"/>
              <a:t> веб-</a:t>
            </a:r>
            <a:r>
              <a:rPr lang="ru-RU" sz="2000" dirty="0" err="1"/>
              <a:t>сайті</a:t>
            </a:r>
            <a:r>
              <a:rPr lang="ru-RU" sz="2000" dirty="0" smtClean="0"/>
              <a:t>.</a:t>
            </a:r>
          </a:p>
          <a:p>
            <a:pPr algn="r"/>
            <a:endParaRPr lang="ru-RU" sz="2000" dirty="0"/>
          </a:p>
          <a:p>
            <a:r>
              <a:rPr lang="ru-RU" sz="2000" b="1" dirty="0" err="1"/>
              <a:t>Інформаційний</a:t>
            </a:r>
            <a:r>
              <a:rPr lang="ru-RU" sz="2000" b="1" dirty="0"/>
              <a:t> документ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 </a:t>
            </a:r>
            <a:r>
              <a:rPr lang="ru-RU" sz="2000" b="1" dirty="0" err="1"/>
              <a:t>має</a:t>
            </a:r>
            <a:r>
              <a:rPr lang="ru-RU" sz="2000" b="1" dirty="0"/>
              <a:t> бути </a:t>
            </a:r>
            <a:r>
              <a:rPr lang="ru-RU" sz="2000" b="1" dirty="0" err="1"/>
              <a:t>стислим</a:t>
            </a:r>
            <a:r>
              <a:rPr lang="ru-RU" sz="2000" b="1" dirty="0"/>
              <a:t>, </a:t>
            </a:r>
            <a:r>
              <a:rPr lang="ru-RU" sz="2000" b="1" dirty="0" err="1"/>
              <a:t>складається</a:t>
            </a:r>
            <a:r>
              <a:rPr lang="ru-RU" sz="2000" b="1" dirty="0"/>
              <a:t> у </a:t>
            </a:r>
            <a:r>
              <a:rPr lang="ru-RU" sz="2000" b="1" dirty="0" err="1"/>
              <a:t>чіткій</a:t>
            </a:r>
            <a:r>
              <a:rPr lang="ru-RU" sz="2000" b="1" dirty="0"/>
              <a:t> і </a:t>
            </a:r>
            <a:r>
              <a:rPr lang="ru-RU" sz="2000" b="1" dirty="0" err="1"/>
              <a:t>доступній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</a:t>
            </a:r>
            <a:r>
              <a:rPr lang="ru-RU" sz="2000" b="1" dirty="0" err="1"/>
              <a:t>формі</a:t>
            </a:r>
            <a:r>
              <a:rPr lang="ru-RU" sz="2000" b="1" dirty="0"/>
              <a:t> та </a:t>
            </a:r>
            <a:r>
              <a:rPr lang="ru-RU" sz="2000" b="1" dirty="0" err="1"/>
              <a:t>надається</a:t>
            </a:r>
            <a:r>
              <a:rPr lang="ru-RU" sz="2000" b="1" dirty="0"/>
              <a:t> страховиком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страховим</a:t>
            </a:r>
            <a:r>
              <a:rPr lang="ru-RU" sz="2000" b="1" dirty="0"/>
              <a:t> </a:t>
            </a:r>
            <a:r>
              <a:rPr lang="ru-RU" sz="2000" b="1" dirty="0" err="1"/>
              <a:t>посередником</a:t>
            </a:r>
            <a:r>
              <a:rPr lang="ru-RU" sz="2000" b="1" dirty="0"/>
              <a:t> </a:t>
            </a:r>
            <a:r>
              <a:rPr lang="ru-RU" sz="2000" b="1" dirty="0" err="1"/>
              <a:t>клієнтові</a:t>
            </a:r>
            <a:r>
              <a:rPr lang="ru-RU" sz="2000" b="1" dirty="0"/>
              <a:t> </a:t>
            </a:r>
            <a:r>
              <a:rPr lang="ru-RU" sz="2000" b="1" dirty="0" err="1"/>
              <a:t>безоплатно</a:t>
            </a:r>
            <a:r>
              <a:rPr lang="ru-RU" sz="2000" b="1" dirty="0"/>
              <a:t>.</a:t>
            </a:r>
          </a:p>
        </p:txBody>
      </p:sp>
      <p:sp>
        <p:nvSpPr>
          <p:cNvPr id="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Особливості укладання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0939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err="1"/>
              <a:t>Інформація</a:t>
            </a:r>
            <a:r>
              <a:rPr lang="ru-RU" b="1" dirty="0"/>
              <a:t> про </a:t>
            </a:r>
            <a:r>
              <a:rPr lang="ru-RU" b="1" dirty="0" err="1"/>
              <a:t>страховий</a:t>
            </a:r>
            <a:r>
              <a:rPr lang="ru-RU" b="1" dirty="0"/>
              <a:t> продукт, 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інформаційний</a:t>
            </a:r>
            <a:r>
              <a:rPr lang="ru-RU" b="1" dirty="0"/>
              <a:t> документ про </a:t>
            </a:r>
            <a:r>
              <a:rPr lang="ru-RU" b="1" dirty="0" err="1"/>
              <a:t>стандартний</a:t>
            </a:r>
            <a:r>
              <a:rPr lang="ru-RU" b="1" dirty="0"/>
              <a:t> </a:t>
            </a:r>
            <a:r>
              <a:rPr lang="ru-RU" b="1" dirty="0" err="1"/>
              <a:t>страховий</a:t>
            </a:r>
            <a:r>
              <a:rPr lang="ru-RU" b="1" dirty="0"/>
              <a:t> продукт, </a:t>
            </a:r>
            <a:r>
              <a:rPr lang="ru-RU" b="1" dirty="0" err="1"/>
              <a:t>надається</a:t>
            </a:r>
            <a:r>
              <a:rPr lang="ru-RU" b="1" dirty="0"/>
              <a:t> </a:t>
            </a:r>
            <a:r>
              <a:rPr lang="ru-RU" b="1" dirty="0" err="1"/>
              <a:t>клієнту</a:t>
            </a:r>
            <a:r>
              <a:rPr lang="ru-RU" b="1" dirty="0"/>
              <a:t> в </a:t>
            </a:r>
            <a:r>
              <a:rPr lang="ru-RU" b="1" dirty="0" err="1"/>
              <a:t>паперовій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електронній</a:t>
            </a:r>
            <a:r>
              <a:rPr lang="ru-RU" b="1" dirty="0"/>
              <a:t> </a:t>
            </a:r>
            <a:r>
              <a:rPr lang="ru-RU" b="1" dirty="0" err="1"/>
              <a:t>формі</a:t>
            </a:r>
            <a:r>
              <a:rPr lang="ru-RU" b="1" dirty="0"/>
              <a:t>, 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засобами</a:t>
            </a:r>
            <a:r>
              <a:rPr lang="ru-RU" b="1" dirty="0"/>
              <a:t> </a:t>
            </a:r>
            <a:r>
              <a:rPr lang="ru-RU" b="1" dirty="0" err="1"/>
              <a:t>електронної</a:t>
            </a:r>
            <a:r>
              <a:rPr lang="ru-RU" b="1" dirty="0"/>
              <a:t> </a:t>
            </a:r>
            <a:r>
              <a:rPr lang="ru-RU" b="1" dirty="0" err="1"/>
              <a:t>пошти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шляхом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посилання</a:t>
            </a:r>
            <a:r>
              <a:rPr lang="ru-RU" b="1" dirty="0"/>
              <a:t> на </a:t>
            </a:r>
            <a:r>
              <a:rPr lang="ru-RU" b="1" dirty="0" err="1"/>
              <a:t>інформацію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розміщується</a:t>
            </a:r>
            <a:r>
              <a:rPr lang="ru-RU" b="1" dirty="0"/>
              <a:t> на веб-</a:t>
            </a:r>
            <a:r>
              <a:rPr lang="ru-RU" b="1" dirty="0" err="1"/>
              <a:t>сайті</a:t>
            </a:r>
            <a:r>
              <a:rPr lang="ru-RU" b="1" dirty="0"/>
              <a:t> страховика (страхового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), та/</a:t>
            </a:r>
            <a:r>
              <a:rPr lang="ru-RU" b="1" dirty="0" err="1"/>
              <a:t>або</a:t>
            </a:r>
            <a:r>
              <a:rPr lang="ru-RU" b="1" dirty="0"/>
              <a:t> шляхом </a:t>
            </a:r>
            <a:r>
              <a:rPr lang="ru-RU" b="1" dirty="0" err="1"/>
              <a:t>надання</a:t>
            </a:r>
            <a:r>
              <a:rPr lang="ru-RU" b="1" dirty="0"/>
              <a:t> доступу до </a:t>
            </a:r>
            <a:r>
              <a:rPr lang="ru-RU" b="1" dirty="0" err="1"/>
              <a:t>такої</a:t>
            </a:r>
            <a:r>
              <a:rPr lang="ru-RU" b="1" dirty="0"/>
              <a:t> </a:t>
            </a:r>
            <a:r>
              <a:rPr lang="ru-RU" b="1" dirty="0" err="1"/>
              <a:t>інформації</a:t>
            </a:r>
            <a:r>
              <a:rPr lang="ru-RU" b="1" dirty="0"/>
              <a:t> через </a:t>
            </a:r>
            <a:r>
              <a:rPr lang="ru-RU" b="1" dirty="0" err="1"/>
              <a:t>особистий</a:t>
            </a:r>
            <a:r>
              <a:rPr lang="ru-RU" b="1" dirty="0"/>
              <a:t> </a:t>
            </a:r>
            <a:r>
              <a:rPr lang="ru-RU" b="1" dirty="0" err="1"/>
              <a:t>кабінет</a:t>
            </a:r>
            <a:r>
              <a:rPr lang="ru-RU" b="1" dirty="0"/>
              <a:t> </a:t>
            </a:r>
            <a:r>
              <a:rPr lang="ru-RU" b="1" dirty="0" err="1"/>
              <a:t>клієнта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програмний</a:t>
            </a:r>
            <a:r>
              <a:rPr lang="ru-RU" b="1" dirty="0"/>
              <a:t> </a:t>
            </a:r>
            <a:r>
              <a:rPr lang="ru-RU" b="1" dirty="0" err="1"/>
              <a:t>застосунок</a:t>
            </a:r>
            <a:r>
              <a:rPr lang="ru-RU" b="1" dirty="0"/>
              <a:t>, </a:t>
            </a:r>
            <a:r>
              <a:rPr lang="ru-RU" b="1" dirty="0" err="1"/>
              <a:t>або</a:t>
            </a:r>
            <a:r>
              <a:rPr lang="ru-RU" b="1" dirty="0"/>
              <a:t> в </a:t>
            </a:r>
            <a:r>
              <a:rPr lang="ru-RU" b="1" dirty="0" err="1"/>
              <a:t>інший</a:t>
            </a:r>
            <a:r>
              <a:rPr lang="ru-RU" b="1" dirty="0"/>
              <a:t> </a:t>
            </a:r>
            <a:r>
              <a:rPr lang="ru-RU" b="1" dirty="0" err="1"/>
              <a:t>спосіб</a:t>
            </a:r>
            <a:r>
              <a:rPr lang="ru-RU" b="1" dirty="0"/>
              <a:t> за </a:t>
            </a:r>
            <a:r>
              <a:rPr lang="ru-RU" b="1" dirty="0" err="1"/>
              <a:t>домовленістю</a:t>
            </a:r>
            <a:r>
              <a:rPr lang="ru-RU" b="1" dirty="0"/>
              <a:t> з </a:t>
            </a:r>
            <a:r>
              <a:rPr lang="ru-RU" b="1" dirty="0" err="1"/>
              <a:t>клієнтом</a:t>
            </a:r>
            <a:r>
              <a:rPr lang="ru-RU" b="1" dirty="0"/>
              <a:t>, за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можливості</a:t>
            </a:r>
            <a:r>
              <a:rPr lang="ru-RU" b="1" dirty="0"/>
              <a:t> </a:t>
            </a:r>
            <a:r>
              <a:rPr lang="ru-RU" b="1" dirty="0" err="1"/>
              <a:t>підтвердження</a:t>
            </a:r>
            <a:r>
              <a:rPr lang="ru-RU" b="1" dirty="0"/>
              <a:t> факту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інформації</a:t>
            </a:r>
            <a:r>
              <a:rPr lang="ru-RU" b="1" dirty="0" smtClean="0"/>
              <a:t>.</a:t>
            </a:r>
          </a:p>
          <a:p>
            <a:r>
              <a:rPr lang="ru-RU" dirty="0" err="1">
                <a:solidFill>
                  <a:srgbClr val="FF0000"/>
                </a:solidFill>
              </a:rPr>
              <a:t>Якщо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страховий</a:t>
            </a:r>
            <a:r>
              <a:rPr lang="ru-RU" dirty="0">
                <a:solidFill>
                  <a:srgbClr val="FF0000"/>
                </a:solidFill>
              </a:rPr>
              <a:t> продукт </a:t>
            </a:r>
            <a:r>
              <a:rPr lang="ru-RU" dirty="0" err="1">
                <a:solidFill>
                  <a:srgbClr val="FF0000"/>
                </a:solidFill>
              </a:rPr>
              <a:t>пропонується</a:t>
            </a:r>
            <a:r>
              <a:rPr lang="ru-RU" dirty="0">
                <a:solidFill>
                  <a:srgbClr val="FF0000"/>
                </a:solidFill>
              </a:rPr>
              <a:t> разом </a:t>
            </a:r>
            <a:r>
              <a:rPr lang="ru-RU" dirty="0" err="1">
                <a:solidFill>
                  <a:srgbClr val="FF0000"/>
                </a:solidFill>
              </a:rPr>
              <a:t>із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супутнім</a:t>
            </a:r>
            <a:r>
              <a:rPr lang="ru-RU" dirty="0">
                <a:solidFill>
                  <a:srgbClr val="FF0000"/>
                </a:solidFill>
              </a:rPr>
              <a:t>/</a:t>
            </a:r>
            <a:r>
              <a:rPr lang="ru-RU" dirty="0" err="1">
                <a:solidFill>
                  <a:srgbClr val="FF0000"/>
                </a:solidFill>
              </a:rPr>
              <a:t>додатковим</a:t>
            </a:r>
            <a:r>
              <a:rPr lang="ru-RU" dirty="0">
                <a:solidFill>
                  <a:srgbClr val="FF0000"/>
                </a:solidFill>
              </a:rPr>
              <a:t> товаром, </a:t>
            </a:r>
            <a:r>
              <a:rPr lang="ru-RU" dirty="0" err="1">
                <a:solidFill>
                  <a:srgbClr val="FF0000"/>
                </a:solidFill>
              </a:rPr>
              <a:t>роботою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послугою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що</a:t>
            </a:r>
            <a:r>
              <a:rPr lang="ru-RU" dirty="0">
                <a:solidFill>
                  <a:srgbClr val="FF0000"/>
                </a:solidFill>
              </a:rPr>
              <a:t> не є страховою, як </a:t>
            </a:r>
            <a:r>
              <a:rPr lang="ru-RU" dirty="0" err="1">
                <a:solidFill>
                  <a:srgbClr val="FF0000"/>
                </a:solidFill>
              </a:rPr>
              <a:t>складова</a:t>
            </a:r>
            <a:r>
              <a:rPr lang="ru-RU" dirty="0">
                <a:solidFill>
                  <a:srgbClr val="FF0000"/>
                </a:solidFill>
              </a:rPr>
              <a:t> одного пакета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договору, страховик (</a:t>
            </a:r>
            <a:r>
              <a:rPr lang="ru-RU" dirty="0" err="1">
                <a:solidFill>
                  <a:srgbClr val="FF0000"/>
                </a:solidFill>
              </a:rPr>
              <a:t>страховий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посередник</a:t>
            </a:r>
            <a:r>
              <a:rPr lang="ru-RU" dirty="0">
                <a:solidFill>
                  <a:srgbClr val="FF0000"/>
                </a:solidFill>
              </a:rPr>
              <a:t>) </a:t>
            </a:r>
            <a:r>
              <a:rPr lang="ru-RU" dirty="0" err="1">
                <a:solidFill>
                  <a:srgbClr val="FF0000"/>
                </a:solidFill>
              </a:rPr>
              <a:t>зобов’язаний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повідомити</a:t>
            </a:r>
            <a:r>
              <a:rPr lang="ru-RU" dirty="0"/>
              <a:t> </a:t>
            </a:r>
            <a:r>
              <a:rPr lang="ru-RU" dirty="0" err="1"/>
              <a:t>клієнта</a:t>
            </a:r>
            <a:r>
              <a:rPr lang="ru-RU" dirty="0"/>
              <a:t> про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складових</a:t>
            </a:r>
            <a:r>
              <a:rPr lang="ru-RU" dirty="0"/>
              <a:t> такого пакета </a:t>
            </a:r>
            <a:r>
              <a:rPr lang="ru-RU" dirty="0" err="1"/>
              <a:t>окремо</a:t>
            </a:r>
            <a:r>
              <a:rPr lang="ru-RU" dirty="0"/>
              <a:t> та, </a:t>
            </a:r>
            <a:r>
              <a:rPr lang="ru-RU" dirty="0" err="1"/>
              <a:t>якщо</a:t>
            </a:r>
            <a:r>
              <a:rPr lang="ru-RU" dirty="0"/>
              <a:t> є </a:t>
            </a:r>
            <a:r>
              <a:rPr lang="ru-RU" dirty="0" err="1"/>
              <a:t>така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, </a:t>
            </a:r>
            <a:r>
              <a:rPr lang="ru-RU" dirty="0" err="1"/>
              <a:t>надати</a:t>
            </a:r>
            <a:r>
              <a:rPr lang="ru-RU" dirty="0"/>
              <a:t> </a:t>
            </a:r>
            <a:r>
              <a:rPr lang="ru-RU" dirty="0" err="1"/>
              <a:t>клієнту</a:t>
            </a:r>
            <a:r>
              <a:rPr lang="ru-RU" dirty="0"/>
              <a:t> </a:t>
            </a:r>
            <a:r>
              <a:rPr lang="ru-RU" dirty="0" err="1"/>
              <a:t>опис</a:t>
            </a:r>
            <a:r>
              <a:rPr lang="ru-RU" dirty="0"/>
              <a:t> </a:t>
            </a:r>
            <a:r>
              <a:rPr lang="ru-RU" dirty="0" err="1"/>
              <a:t>кожної</a:t>
            </a:r>
            <a:r>
              <a:rPr lang="ru-RU" dirty="0"/>
              <a:t> </a:t>
            </a:r>
            <a:r>
              <a:rPr lang="ru-RU" dirty="0" err="1"/>
              <a:t>складової</a:t>
            </a:r>
            <a:r>
              <a:rPr lang="ru-RU" dirty="0"/>
              <a:t> такого пакета,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вартість</a:t>
            </a:r>
            <a:r>
              <a:rPr lang="ru-RU" dirty="0"/>
              <a:t> та </a:t>
            </a:r>
            <a:r>
              <a:rPr lang="ru-RU" dirty="0" err="1"/>
              <a:t>витрати</a:t>
            </a:r>
            <a:r>
              <a:rPr lang="ru-RU" dirty="0"/>
              <a:t> за кожною з них;</a:t>
            </a:r>
          </a:p>
          <a:p>
            <a:r>
              <a:rPr lang="ru-RU" dirty="0"/>
              <a:t>2) </a:t>
            </a:r>
            <a:r>
              <a:rPr lang="ru-RU" dirty="0" err="1"/>
              <a:t>надати</a:t>
            </a:r>
            <a:r>
              <a:rPr lang="ru-RU" dirty="0"/>
              <a:t> </a:t>
            </a:r>
            <a:r>
              <a:rPr lang="ru-RU" dirty="0" err="1"/>
              <a:t>клієнту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те, як </a:t>
            </a:r>
            <a:r>
              <a:rPr lang="ru-RU" dirty="0" err="1"/>
              <a:t>придбання</a:t>
            </a:r>
            <a:r>
              <a:rPr lang="ru-RU" dirty="0"/>
              <a:t> товару,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разом з </a:t>
            </a:r>
            <a:r>
              <a:rPr lang="ru-RU" dirty="0" err="1"/>
              <a:t>укладенням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впливає</a:t>
            </a:r>
            <a:r>
              <a:rPr lang="ru-RU" dirty="0"/>
              <a:t> на </a:t>
            </a:r>
            <a:r>
              <a:rPr lang="ru-RU" dirty="0" err="1"/>
              <a:t>страхове</a:t>
            </a:r>
            <a:r>
              <a:rPr lang="ru-RU" dirty="0"/>
              <a:t> </a:t>
            </a:r>
            <a:r>
              <a:rPr lang="ru-RU" dirty="0" err="1"/>
              <a:t>покриття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ступінь</a:t>
            </a:r>
            <a:r>
              <a:rPr lang="ru-RU" dirty="0"/>
              <a:t> страхового </a:t>
            </a:r>
            <a:r>
              <a:rPr lang="ru-RU" dirty="0" err="1"/>
              <a:t>ризику</a:t>
            </a:r>
            <a:r>
              <a:rPr lang="ru-RU" dirty="0"/>
              <a:t>, </a:t>
            </a:r>
            <a:r>
              <a:rPr lang="ru-RU" dirty="0" err="1"/>
              <a:t>страхова</a:t>
            </a:r>
            <a:r>
              <a:rPr lang="ru-RU" dirty="0"/>
              <a:t> сума,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,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складові</a:t>
            </a:r>
            <a:r>
              <a:rPr lang="ru-RU" dirty="0"/>
              <a:t> страхового </a:t>
            </a:r>
            <a:r>
              <a:rPr lang="ru-RU" dirty="0" err="1"/>
              <a:t>покриття</a:t>
            </a:r>
            <a:r>
              <a:rPr lang="ru-RU" dirty="0"/>
              <a:t> </a:t>
            </a:r>
            <a:r>
              <a:rPr lang="ru-RU" dirty="0" err="1"/>
              <a:t>відрізняються</a:t>
            </a:r>
            <a:r>
              <a:rPr lang="ru-RU" dirty="0"/>
              <a:t>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укладення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 разом з </a:t>
            </a:r>
            <a:r>
              <a:rPr lang="ru-RU" dirty="0" err="1"/>
              <a:t>придбанням</a:t>
            </a:r>
            <a:r>
              <a:rPr lang="ru-RU" dirty="0"/>
              <a:t> </a:t>
            </a:r>
            <a:r>
              <a:rPr lang="ru-RU" dirty="0" err="1"/>
              <a:t>додаткового</a:t>
            </a:r>
            <a:r>
              <a:rPr lang="ru-RU" dirty="0"/>
              <a:t> товару,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окремо</a:t>
            </a:r>
            <a:r>
              <a:rPr lang="ru-RU" dirty="0"/>
              <a:t>.</a:t>
            </a:r>
          </a:p>
          <a:p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Особливості укладання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9080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10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 </a:t>
            </a:r>
            <a:r>
              <a:rPr lang="ru-RU" b="1" dirty="0"/>
              <a:t>Перед </a:t>
            </a:r>
            <a:r>
              <a:rPr lang="ru-RU" b="1" dirty="0" err="1"/>
              <a:t>укладенням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повідомити</a:t>
            </a:r>
            <a:r>
              <a:rPr lang="ru-RU" b="1" dirty="0"/>
              <a:t> </a:t>
            </a:r>
            <a:r>
              <a:rPr lang="ru-RU" b="1" dirty="0" err="1"/>
              <a:t>клієнту</a:t>
            </a:r>
            <a:r>
              <a:rPr lang="ru-RU" b="1" dirty="0" smtClean="0"/>
              <a:t>:</a:t>
            </a:r>
          </a:p>
          <a:p>
            <a:endParaRPr lang="ru-RU" b="1" dirty="0"/>
          </a:p>
          <a:p>
            <a:pPr algn="just"/>
            <a:r>
              <a:rPr lang="ru-RU" b="1" dirty="0"/>
              <a:t>1) </a:t>
            </a:r>
            <a:r>
              <a:rPr lang="ru-RU" b="1" dirty="0" err="1"/>
              <a:t>найменування</a:t>
            </a:r>
            <a:r>
              <a:rPr lang="ru-RU" b="1" dirty="0"/>
              <a:t> та </a:t>
            </a:r>
            <a:r>
              <a:rPr lang="ru-RU" b="1" dirty="0" err="1"/>
              <a:t>місцезнаходження</a:t>
            </a:r>
            <a:r>
              <a:rPr lang="ru-RU" b="1" dirty="0"/>
              <a:t> страховика (у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відокремленого</a:t>
            </a:r>
            <a:r>
              <a:rPr lang="ru-RU" b="1" dirty="0"/>
              <a:t> </a:t>
            </a:r>
            <a:r>
              <a:rPr lang="ru-RU" b="1" dirty="0" err="1"/>
              <a:t>підрозділу</a:t>
            </a:r>
            <a:r>
              <a:rPr lang="ru-RU" b="1" dirty="0"/>
              <a:t> страховика, </a:t>
            </a:r>
            <a:r>
              <a:rPr lang="ru-RU" b="1" dirty="0" err="1"/>
              <a:t>який</a:t>
            </a:r>
            <a:r>
              <a:rPr lang="ru-RU" b="1" dirty="0"/>
              <a:t> </a:t>
            </a:r>
            <a:r>
              <a:rPr lang="ru-RU" b="1" dirty="0" err="1"/>
              <a:t>укладає</a:t>
            </a:r>
            <a:r>
              <a:rPr lang="ru-RU" b="1" dirty="0"/>
              <a:t> </a:t>
            </a:r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),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ідентифікаційний</a:t>
            </a:r>
            <a:r>
              <a:rPr lang="ru-RU" b="1" dirty="0"/>
              <a:t> код у </a:t>
            </a:r>
            <a:r>
              <a:rPr lang="ru-RU" b="1" dirty="0" err="1"/>
              <a:t>Єдиному</a:t>
            </a:r>
            <a:r>
              <a:rPr lang="ru-RU" b="1" dirty="0"/>
              <a:t> державному </a:t>
            </a:r>
            <a:r>
              <a:rPr lang="ru-RU" b="1" dirty="0" err="1"/>
              <a:t>реєстрі</a:t>
            </a:r>
            <a:r>
              <a:rPr lang="ru-RU" b="1" dirty="0"/>
              <a:t> </a:t>
            </a:r>
            <a:r>
              <a:rPr lang="ru-RU" b="1" dirty="0" err="1"/>
              <a:t>підприємств</a:t>
            </a:r>
            <a:r>
              <a:rPr lang="ru-RU" b="1" dirty="0"/>
              <a:t> та </a:t>
            </a:r>
            <a:r>
              <a:rPr lang="ru-RU" b="1" dirty="0" err="1"/>
              <a:t>організацій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2) </a:t>
            </a:r>
            <a:r>
              <a:rPr lang="ru-RU" b="1" dirty="0" err="1">
                <a:solidFill>
                  <a:srgbClr val="FF0000"/>
                </a:solidFill>
              </a:rPr>
              <a:t>відомості</a:t>
            </a:r>
            <a:r>
              <a:rPr lang="ru-RU" b="1" dirty="0">
                <a:solidFill>
                  <a:srgbClr val="FF0000"/>
                </a:solidFill>
              </a:rPr>
              <a:t> про </a:t>
            </a:r>
            <a:r>
              <a:rPr lang="ru-RU" b="1" dirty="0" err="1">
                <a:solidFill>
                  <a:srgbClr val="FF0000"/>
                </a:solidFill>
              </a:rPr>
              <a:t>ліцензію</a:t>
            </a:r>
            <a:r>
              <a:rPr lang="ru-RU" b="1" dirty="0">
                <a:solidFill>
                  <a:srgbClr val="FF0000"/>
                </a:solidFill>
              </a:rPr>
              <a:t> на </a:t>
            </a:r>
            <a:r>
              <a:rPr lang="ru-RU" b="1" dirty="0" err="1">
                <a:solidFill>
                  <a:srgbClr val="FF0000"/>
                </a:solidFill>
              </a:rPr>
              <a:t>здійснення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діяльності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спосіб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перевірки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її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актуальності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3) </a:t>
            </a:r>
            <a:r>
              <a:rPr lang="ru-RU" b="1" dirty="0" err="1"/>
              <a:t>перелік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можуть</a:t>
            </a:r>
            <a:r>
              <a:rPr lang="ru-RU" b="1" dirty="0"/>
              <a:t> </a:t>
            </a:r>
            <a:r>
              <a:rPr lang="ru-RU" b="1" dirty="0" err="1"/>
              <a:t>надаватися</a:t>
            </a:r>
            <a:r>
              <a:rPr lang="ru-RU" b="1" dirty="0"/>
              <a:t> страховиком на запит </a:t>
            </a:r>
            <a:r>
              <a:rPr lang="ru-RU" b="1" dirty="0" err="1"/>
              <a:t>клієнта</a:t>
            </a:r>
            <a:r>
              <a:rPr lang="ru-RU" b="1" dirty="0"/>
              <a:t>, порядок та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консультування</a:t>
            </a:r>
            <a:r>
              <a:rPr lang="ru-RU" b="1" dirty="0"/>
              <a:t> </a:t>
            </a:r>
            <a:r>
              <a:rPr lang="ru-RU" b="1" dirty="0" err="1"/>
              <a:t>клієнтів</a:t>
            </a:r>
            <a:r>
              <a:rPr lang="ru-RU" b="1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4) </a:t>
            </a:r>
            <a:r>
              <a:rPr lang="ru-RU" b="1" dirty="0">
                <a:solidFill>
                  <a:srgbClr val="FF0000"/>
                </a:solidFill>
              </a:rPr>
              <a:t>вид </a:t>
            </a:r>
            <a:r>
              <a:rPr lang="ru-RU" b="1" dirty="0" err="1">
                <a:solidFill>
                  <a:srgbClr val="FF0000"/>
                </a:solidFill>
              </a:rPr>
              <a:t>винагороди</a:t>
            </a:r>
            <a:r>
              <a:rPr lang="ru-RU" b="1" dirty="0">
                <a:solidFill>
                  <a:srgbClr val="FF0000"/>
                </a:solidFill>
              </a:rPr>
              <a:t>, яку </a:t>
            </a:r>
            <a:r>
              <a:rPr lang="ru-RU" b="1" dirty="0" err="1">
                <a:solidFill>
                  <a:srgbClr val="FF0000"/>
                </a:solidFill>
              </a:rPr>
              <a:t>працівник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реалізації</a:t>
            </a:r>
            <a:r>
              <a:rPr lang="ru-RU" b="1" dirty="0">
                <a:solidFill>
                  <a:srgbClr val="FF0000"/>
                </a:solidFill>
              </a:rPr>
              <a:t> страховика (у </a:t>
            </a:r>
            <a:r>
              <a:rPr lang="ru-RU" b="1" dirty="0" err="1">
                <a:solidFill>
                  <a:srgbClr val="FF0000"/>
                </a:solidFill>
              </a:rPr>
              <a:t>разі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залучення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працівника</a:t>
            </a:r>
            <a:r>
              <a:rPr lang="ru-RU" b="1" dirty="0">
                <a:solidFill>
                  <a:srgbClr val="FF0000"/>
                </a:solidFill>
              </a:rPr>
              <a:t> до </a:t>
            </a:r>
            <a:r>
              <a:rPr lang="ru-RU" b="1" dirty="0" err="1">
                <a:solidFill>
                  <a:srgbClr val="FF0000"/>
                </a:solidFill>
              </a:rPr>
              <a:t>реалізації</a:t>
            </a:r>
            <a:r>
              <a:rPr lang="ru-RU" b="1" dirty="0">
                <a:solidFill>
                  <a:srgbClr val="FF0000"/>
                </a:solidFill>
              </a:rPr>
              <a:t> страхового продукту) </a:t>
            </a:r>
            <a:r>
              <a:rPr lang="ru-RU" b="1" dirty="0" err="1">
                <a:solidFill>
                  <a:srgbClr val="FF0000"/>
                </a:solidFill>
              </a:rPr>
              <a:t>отримає</a:t>
            </a:r>
            <a:r>
              <a:rPr lang="ru-RU" b="1" dirty="0">
                <a:solidFill>
                  <a:srgbClr val="FF0000"/>
                </a:solidFill>
              </a:rPr>
              <a:t> при </a:t>
            </a:r>
            <a:r>
              <a:rPr lang="ru-RU" b="1" dirty="0" err="1">
                <a:solidFill>
                  <a:srgbClr val="FF0000"/>
                </a:solidFill>
              </a:rPr>
              <a:t>укладенні</a:t>
            </a:r>
            <a:r>
              <a:rPr lang="ru-RU" b="1" dirty="0">
                <a:solidFill>
                  <a:srgbClr val="FF0000"/>
                </a:solidFill>
              </a:rPr>
              <a:t> договору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в тому </a:t>
            </a:r>
            <a:r>
              <a:rPr lang="ru-RU" b="1" dirty="0" err="1">
                <a:solidFill>
                  <a:srgbClr val="FF0000"/>
                </a:solidFill>
              </a:rPr>
              <a:t>числі</a:t>
            </a:r>
            <a:r>
              <a:rPr lang="ru-RU" b="1" dirty="0">
                <a:solidFill>
                  <a:srgbClr val="FF0000"/>
                </a:solidFill>
              </a:rPr>
              <a:t> порядок та </a:t>
            </a:r>
            <a:r>
              <a:rPr lang="ru-RU" b="1" dirty="0" err="1">
                <a:solidFill>
                  <a:srgbClr val="FF0000"/>
                </a:solidFill>
              </a:rPr>
              <a:t>умови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її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виплати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5) </a:t>
            </a:r>
            <a:r>
              <a:rPr lang="ru-RU" b="1" dirty="0" err="1"/>
              <a:t>інформацію</a:t>
            </a:r>
            <a:r>
              <a:rPr lang="ru-RU" b="1" dirty="0"/>
              <a:t> про будь-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інші</a:t>
            </a:r>
            <a:r>
              <a:rPr lang="ru-RU" b="1" dirty="0"/>
              <a:t> </a:t>
            </a:r>
            <a:r>
              <a:rPr lang="ru-RU" b="1" dirty="0" err="1"/>
              <a:t>платежі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премій</a:t>
            </a:r>
            <a:r>
              <a:rPr lang="ru-RU" b="1" dirty="0"/>
              <a:t>),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клієнт</a:t>
            </a:r>
            <a:r>
              <a:rPr lang="ru-RU" b="1" dirty="0"/>
              <a:t> буде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сплатити</a:t>
            </a:r>
            <a:r>
              <a:rPr lang="ru-RU" b="1" dirty="0"/>
              <a:t> 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6) </a:t>
            </a:r>
            <a:r>
              <a:rPr lang="ru-RU" b="1" dirty="0" err="1">
                <a:solidFill>
                  <a:srgbClr val="FF0000"/>
                </a:solidFill>
              </a:rPr>
              <a:t>інформацію</a:t>
            </a:r>
            <a:r>
              <a:rPr lang="ru-RU" b="1" dirty="0">
                <a:solidFill>
                  <a:srgbClr val="FF0000"/>
                </a:solidFill>
              </a:rPr>
              <a:t> про </a:t>
            </a:r>
            <a:r>
              <a:rPr lang="ru-RU" b="1" dirty="0" err="1">
                <a:solidFill>
                  <a:srgbClr val="FF0000"/>
                </a:solidFill>
              </a:rPr>
              <a:t>механізми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способи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захисту</a:t>
            </a:r>
            <a:r>
              <a:rPr lang="ru-RU" b="1" dirty="0">
                <a:solidFill>
                  <a:srgbClr val="FF0000"/>
                </a:solidFill>
              </a:rPr>
              <a:t> прав </a:t>
            </a:r>
            <a:r>
              <a:rPr lang="ru-RU" b="1" dirty="0" err="1">
                <a:solidFill>
                  <a:srgbClr val="FF0000"/>
                </a:solidFill>
              </a:rPr>
              <a:t>споживачів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фінансових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зокрема</a:t>
            </a:r>
            <a:r>
              <a:rPr lang="ru-RU" b="1" dirty="0">
                <a:solidFill>
                  <a:srgbClr val="FF0000"/>
                </a:solidFill>
              </a:rPr>
              <a:t>, про </a:t>
            </a:r>
            <a:r>
              <a:rPr lang="ru-RU" b="1" dirty="0" err="1">
                <a:solidFill>
                  <a:srgbClr val="FF0000"/>
                </a:solidFill>
              </a:rPr>
              <a:t>можливість</a:t>
            </a:r>
            <a:r>
              <a:rPr lang="ru-RU" b="1" dirty="0">
                <a:solidFill>
                  <a:srgbClr val="FF0000"/>
                </a:solidFill>
              </a:rPr>
              <a:t> та порядок </a:t>
            </a:r>
            <a:r>
              <a:rPr lang="ru-RU" b="1" dirty="0" err="1">
                <a:solidFill>
                  <a:srgbClr val="FF0000"/>
                </a:solidFill>
              </a:rPr>
              <a:t>позасудового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розгляду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скарг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споживачів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фінансових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</a:t>
            </a:r>
            <a:r>
              <a:rPr lang="ru-RU" b="1" dirty="0">
                <a:solidFill>
                  <a:srgbClr val="FF0000"/>
                </a:solidFill>
              </a:rPr>
              <a:t>, адресу страховика, за </a:t>
            </a:r>
            <a:r>
              <a:rPr lang="ru-RU" b="1" dirty="0" err="1">
                <a:solidFill>
                  <a:srgbClr val="FF0000"/>
                </a:solidFill>
              </a:rPr>
              <a:t>якою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приймаються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скарги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клієнтів</a:t>
            </a:r>
            <a:r>
              <a:rPr lang="ru-RU" b="1" dirty="0">
                <a:solidFill>
                  <a:srgbClr val="FF0000"/>
                </a:solidFill>
              </a:rPr>
              <a:t>);</a:t>
            </a:r>
          </a:p>
        </p:txBody>
      </p:sp>
      <p:sp>
        <p:nvSpPr>
          <p:cNvPr id="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Особливості укладання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8599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1. </a:t>
            </a:r>
            <a:r>
              <a:rPr lang="ru-RU" b="1" dirty="0" err="1">
                <a:solidFill>
                  <a:prstClr val="black"/>
                </a:solidFill>
              </a:rPr>
              <a:t>Страховий</a:t>
            </a:r>
            <a:r>
              <a:rPr lang="ru-RU" b="1" dirty="0">
                <a:solidFill>
                  <a:prstClr val="black"/>
                </a:solidFill>
              </a:rPr>
              <a:t> агент, субагент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страховий</a:t>
            </a:r>
            <a:r>
              <a:rPr lang="ru-RU" b="1" dirty="0">
                <a:solidFill>
                  <a:prstClr val="black"/>
                </a:solidFill>
              </a:rPr>
              <a:t> брокер перед </a:t>
            </a:r>
            <a:r>
              <a:rPr lang="ru-RU" b="1" dirty="0" err="1">
                <a:solidFill>
                  <a:prstClr val="black"/>
                </a:solidFill>
              </a:rPr>
              <a:t>укладенням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зобов’язаний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повідомити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 smtClean="0">
                <a:solidFill>
                  <a:prstClr val="black"/>
                </a:solidFill>
              </a:rPr>
              <a:t>- </a:t>
            </a:r>
            <a:r>
              <a:rPr lang="ru-RU" b="1" dirty="0" err="1" smtClean="0">
                <a:solidFill>
                  <a:prstClr val="black"/>
                </a:solidFill>
              </a:rPr>
              <a:t>своє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повне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скорочене</a:t>
            </a:r>
            <a:r>
              <a:rPr lang="ru-RU" b="1" dirty="0">
                <a:solidFill>
                  <a:prstClr val="black"/>
                </a:solidFill>
              </a:rPr>
              <a:t>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 </a:t>
            </a:r>
            <a:r>
              <a:rPr lang="ru-RU" b="1" dirty="0" err="1">
                <a:solidFill>
                  <a:prstClr val="black"/>
                </a:solidFill>
              </a:rPr>
              <a:t>найменування</a:t>
            </a:r>
            <a:r>
              <a:rPr lang="ru-RU" b="1" dirty="0">
                <a:solidFill>
                  <a:prstClr val="black"/>
                </a:solidFill>
              </a:rPr>
              <a:t> - для </a:t>
            </a:r>
            <a:r>
              <a:rPr lang="ru-RU" b="1" dirty="0" err="1">
                <a:solidFill>
                  <a:prstClr val="black"/>
                </a:solidFill>
              </a:rPr>
              <a:t>юридичної</a:t>
            </a:r>
            <a:r>
              <a:rPr lang="ru-RU" b="1" dirty="0">
                <a:solidFill>
                  <a:prstClr val="black"/>
                </a:solidFill>
              </a:rPr>
              <a:t> особи та </a:t>
            </a:r>
            <a:r>
              <a:rPr lang="ru-RU" b="1" dirty="0" err="1">
                <a:solidFill>
                  <a:prstClr val="black"/>
                </a:solidFill>
              </a:rPr>
              <a:t>представництва</a:t>
            </a:r>
            <a:r>
              <a:rPr lang="ru-RU" b="1" dirty="0">
                <a:solidFill>
                  <a:prstClr val="black"/>
                </a:solidFill>
              </a:rPr>
              <a:t> страхового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перестрахового</a:t>
            </a:r>
            <a:r>
              <a:rPr lang="ru-RU" b="1" dirty="0">
                <a:solidFill>
                  <a:prstClr val="black"/>
                </a:solidFill>
              </a:rPr>
              <a:t> брокера - нерезидента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прізвище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ім’я</a:t>
            </a:r>
            <a:r>
              <a:rPr lang="ru-RU" b="1" dirty="0">
                <a:solidFill>
                  <a:prstClr val="black"/>
                </a:solidFill>
              </a:rPr>
              <a:t> та по </a:t>
            </a:r>
            <a:r>
              <a:rPr lang="ru-RU" b="1" dirty="0" err="1">
                <a:solidFill>
                  <a:prstClr val="black"/>
                </a:solidFill>
              </a:rPr>
              <a:t>батькові</a:t>
            </a:r>
            <a:r>
              <a:rPr lang="ru-RU" b="1" dirty="0">
                <a:solidFill>
                  <a:prstClr val="black"/>
                </a:solidFill>
              </a:rPr>
              <a:t>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 - для </a:t>
            </a:r>
            <a:r>
              <a:rPr lang="ru-RU" b="1" dirty="0" err="1">
                <a:solidFill>
                  <a:prstClr val="black"/>
                </a:solidFill>
              </a:rPr>
              <a:t>фізичної</a:t>
            </a:r>
            <a:r>
              <a:rPr lang="ru-RU" b="1" dirty="0">
                <a:solidFill>
                  <a:prstClr val="black"/>
                </a:solidFill>
              </a:rPr>
              <a:t> особи та </a:t>
            </a:r>
            <a:r>
              <a:rPr lang="ru-RU" b="1" dirty="0" err="1">
                <a:solidFill>
                  <a:prstClr val="black"/>
                </a:solidFill>
              </a:rPr>
              <a:t>фізичної</a:t>
            </a:r>
            <a:r>
              <a:rPr lang="ru-RU" b="1" dirty="0">
                <a:solidFill>
                  <a:prstClr val="black"/>
                </a:solidFill>
              </a:rPr>
              <a:t> особи - </a:t>
            </a:r>
            <a:r>
              <a:rPr lang="ru-RU" b="1" dirty="0" err="1">
                <a:solidFill>
                  <a:prstClr val="black"/>
                </a:solidFill>
              </a:rPr>
              <a:t>підприємця</a:t>
            </a:r>
            <a:r>
              <a:rPr lang="ru-RU" b="1" dirty="0">
                <a:solidFill>
                  <a:prstClr val="black"/>
                </a:solidFill>
              </a:rPr>
              <a:t>; </a:t>
            </a:r>
            <a:r>
              <a:rPr lang="ru-RU" b="1" dirty="0" err="1">
                <a:solidFill>
                  <a:prstClr val="black"/>
                </a:solidFill>
              </a:rPr>
              <a:t>ідентифікаційний</a:t>
            </a:r>
            <a:r>
              <a:rPr lang="ru-RU" b="1" dirty="0">
                <a:solidFill>
                  <a:prstClr val="black"/>
                </a:solidFill>
              </a:rPr>
              <a:t> код у </a:t>
            </a:r>
            <a:r>
              <a:rPr lang="ru-RU" b="1" dirty="0" err="1">
                <a:solidFill>
                  <a:prstClr val="black"/>
                </a:solidFill>
              </a:rPr>
              <a:t>Єдиному</a:t>
            </a:r>
            <a:r>
              <a:rPr lang="ru-RU" b="1" dirty="0">
                <a:solidFill>
                  <a:prstClr val="black"/>
                </a:solidFill>
              </a:rPr>
              <a:t> державному </a:t>
            </a:r>
            <a:r>
              <a:rPr lang="ru-RU" b="1" dirty="0" err="1">
                <a:solidFill>
                  <a:prstClr val="black"/>
                </a:solidFill>
              </a:rPr>
              <a:t>реєстрі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підприємств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організацій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 - для </a:t>
            </a:r>
            <a:r>
              <a:rPr lang="ru-RU" b="1" dirty="0" err="1">
                <a:solidFill>
                  <a:prstClr val="black"/>
                </a:solidFill>
              </a:rPr>
              <a:t>юридичних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реєстраційний</a:t>
            </a:r>
            <a:r>
              <a:rPr lang="ru-RU" b="1" dirty="0">
                <a:solidFill>
                  <a:prstClr val="black"/>
                </a:solidFill>
              </a:rPr>
              <a:t> номер </a:t>
            </a:r>
            <a:r>
              <a:rPr lang="ru-RU" b="1" dirty="0" err="1">
                <a:solidFill>
                  <a:prstClr val="black"/>
                </a:solidFill>
              </a:rPr>
              <a:t>облікової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картки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платника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податків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серія</a:t>
            </a:r>
            <a:r>
              <a:rPr lang="ru-RU" b="1" dirty="0">
                <a:solidFill>
                  <a:prstClr val="black"/>
                </a:solidFill>
              </a:rPr>
              <a:t> та номер паспорта/номер паспорта у </a:t>
            </a:r>
            <a:r>
              <a:rPr lang="ru-RU" b="1" dirty="0" err="1">
                <a:solidFill>
                  <a:prstClr val="black"/>
                </a:solidFill>
              </a:rPr>
              <a:t>формі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картки</a:t>
            </a:r>
            <a:r>
              <a:rPr lang="ru-RU" b="1" dirty="0">
                <a:solidFill>
                  <a:prstClr val="black"/>
                </a:solidFill>
              </a:rPr>
              <a:t> (для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які</a:t>
            </a:r>
            <a:r>
              <a:rPr lang="ru-RU" b="1" dirty="0">
                <a:solidFill>
                  <a:prstClr val="black"/>
                </a:solidFill>
              </a:rPr>
              <a:t> через </a:t>
            </a:r>
            <a:r>
              <a:rPr lang="ru-RU" b="1" dirty="0" err="1">
                <a:solidFill>
                  <a:prstClr val="black"/>
                </a:solidFill>
              </a:rPr>
              <a:t>свої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релігійні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переконання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відмовляються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прийняття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реєстраційного</a:t>
            </a:r>
            <a:r>
              <a:rPr lang="ru-RU" b="1" dirty="0">
                <a:solidFill>
                  <a:prstClr val="black"/>
                </a:solidFill>
              </a:rPr>
              <a:t> номера </a:t>
            </a:r>
            <a:r>
              <a:rPr lang="ru-RU" b="1" dirty="0" err="1">
                <a:solidFill>
                  <a:prstClr val="black"/>
                </a:solidFill>
              </a:rPr>
              <a:t>платника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податків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повідомили</a:t>
            </a:r>
            <a:r>
              <a:rPr lang="ru-RU" b="1" dirty="0">
                <a:solidFill>
                  <a:prstClr val="black"/>
                </a:solidFill>
              </a:rPr>
              <a:t> про </a:t>
            </a:r>
            <a:r>
              <a:rPr lang="ru-RU" b="1" dirty="0" err="1">
                <a:solidFill>
                  <a:prstClr val="black"/>
                </a:solidFill>
              </a:rPr>
              <a:t>це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відповідний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контролюючий</a:t>
            </a:r>
            <a:r>
              <a:rPr lang="ru-RU" b="1" dirty="0">
                <a:solidFill>
                  <a:prstClr val="black"/>
                </a:solidFill>
              </a:rPr>
              <a:t> орган і </a:t>
            </a:r>
            <a:r>
              <a:rPr lang="ru-RU" b="1" dirty="0" err="1">
                <a:solidFill>
                  <a:prstClr val="black"/>
                </a:solidFill>
              </a:rPr>
              <a:t>мають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відмітку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паспорті</a:t>
            </a:r>
            <a:r>
              <a:rPr lang="ru-RU" b="1" dirty="0">
                <a:solidFill>
                  <a:prstClr val="black"/>
                </a:solidFill>
              </a:rPr>
              <a:t>) - для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- </a:t>
            </a:r>
            <a:r>
              <a:rPr lang="ru-RU" b="1" dirty="0" err="1">
                <a:solidFill>
                  <a:prstClr val="black"/>
                </a:solidFill>
              </a:rPr>
              <a:t>підприємців</a:t>
            </a:r>
            <a:r>
              <a:rPr lang="ru-RU" b="1" dirty="0">
                <a:solidFill>
                  <a:prstClr val="black"/>
                </a:solidFill>
              </a:rPr>
              <a:t>; </a:t>
            </a:r>
            <a:r>
              <a:rPr lang="ru-RU" b="1" dirty="0" err="1">
                <a:solidFill>
                  <a:prstClr val="black"/>
                </a:solidFill>
              </a:rPr>
              <a:t>місцезнаходження</a:t>
            </a:r>
            <a:r>
              <a:rPr lang="ru-RU" b="1" dirty="0">
                <a:solidFill>
                  <a:prstClr val="black"/>
                </a:solidFill>
              </a:rPr>
              <a:t>, адресу веб-сайту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);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Особливості укладання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85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32520" y="828168"/>
            <a:ext cx="8424936" cy="5868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Страховик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урахуванням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обмежень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встановлених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Законом «Про страхування»,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має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право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звернутися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до Регулятора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із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заявою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включення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або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виключення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ліцензії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розширення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або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звуження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обсягу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ліцензії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</a:t>
            </a:r>
            <a:r>
              <a:rPr lang="uk-UA" sz="18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права на здійснення:</a:t>
            </a:r>
            <a:endParaRPr lang="ru-RU" sz="1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Прямого страхування за обраними класами страхування (ризиками в межах відповідного класу) - страховику, якому видано ліцензію на здійснення діяльності лише з вхідного перестрахування;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Прямого страхування за класами страхування (ризиками в межах відповідного класу), що є додатковими до вже зазначених у чинній ліцензії, - страховику, якому видано ліцензію на здійснення діяльності з прямого страхування;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Вхідного перестрахування за обраними класами страхування (ризиками в межах відповідного класу) - страховику, якому видано ліцензію на здійснення діяльності лише з прямого страхування, з урахуванням положень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абзацу першого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частини п’ятої статті 11 Закону «Про страхування»;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Вхідного перестрахування за класами страхування (ризиками в межах відповідного класу), що є додатковими до вже зазначених у чинній ліцензії, - страховику, якому видано ліцензію на здійснення діяльності з вхідного перестрахування.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Ліцензування діяльності із страхування</a:t>
            </a:r>
            <a:endParaRPr lang="uk-UA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45564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- про </a:t>
            </a:r>
            <a:r>
              <a:rPr lang="ru-RU" b="1" dirty="0">
                <a:solidFill>
                  <a:srgbClr val="FF0000"/>
                </a:solidFill>
              </a:rPr>
              <a:t>те, </a:t>
            </a:r>
            <a:r>
              <a:rPr lang="ru-RU" b="1" dirty="0" err="1">
                <a:solidFill>
                  <a:srgbClr val="FF0000"/>
                </a:solidFill>
              </a:rPr>
              <a:t>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він</a:t>
            </a:r>
            <a:r>
              <a:rPr lang="ru-RU" b="1" dirty="0">
                <a:solidFill>
                  <a:srgbClr val="FF0000"/>
                </a:solidFill>
              </a:rPr>
              <a:t> є </a:t>
            </a:r>
            <a:r>
              <a:rPr lang="ru-RU" b="1" dirty="0" err="1">
                <a:solidFill>
                  <a:srgbClr val="FF0000"/>
                </a:solidFill>
              </a:rPr>
              <a:t>страховим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посередником</a:t>
            </a:r>
            <a:r>
              <a:rPr lang="ru-RU" b="1" dirty="0">
                <a:solidFill>
                  <a:srgbClr val="FF0000"/>
                </a:solidFill>
              </a:rPr>
              <a:t>, та </a:t>
            </a:r>
            <a:r>
              <a:rPr lang="ru-RU" b="1" dirty="0" err="1">
                <a:solidFill>
                  <a:srgbClr val="FF0000"/>
                </a:solidFill>
              </a:rPr>
              <a:t>свої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повноваження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відповідно</a:t>
            </a:r>
            <a:r>
              <a:rPr lang="ru-RU" b="1" dirty="0">
                <a:solidFill>
                  <a:srgbClr val="FF0000"/>
                </a:solidFill>
              </a:rPr>
              <a:t> до договору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страховиком (для субагента - </a:t>
            </a:r>
            <a:r>
              <a:rPr lang="ru-RU" b="1" dirty="0" err="1">
                <a:solidFill>
                  <a:srgbClr val="FF0000"/>
                </a:solidFill>
              </a:rPr>
              <a:t>також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його</a:t>
            </a:r>
            <a:r>
              <a:rPr lang="ru-RU" b="1" dirty="0">
                <a:solidFill>
                  <a:srgbClr val="FF0000"/>
                </a:solidFill>
              </a:rPr>
              <a:t> договору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страховим</a:t>
            </a:r>
            <a:r>
              <a:rPr lang="ru-RU" b="1" dirty="0">
                <a:solidFill>
                  <a:srgbClr val="FF0000"/>
                </a:solidFill>
              </a:rPr>
              <a:t> агентом) </a:t>
            </a:r>
            <a:r>
              <a:rPr lang="ru-RU" b="1" dirty="0" err="1">
                <a:solidFill>
                  <a:srgbClr val="FF0000"/>
                </a:solidFill>
              </a:rPr>
              <a:t>або</a:t>
            </a:r>
            <a:r>
              <a:rPr lang="ru-RU" b="1" dirty="0">
                <a:solidFill>
                  <a:srgbClr val="FF0000"/>
                </a:solidFill>
              </a:rPr>
              <a:t> договору про </a:t>
            </a:r>
            <a:r>
              <a:rPr lang="ru-RU" b="1" dirty="0" err="1">
                <a:solidFill>
                  <a:srgbClr val="FF0000"/>
                </a:solidFill>
              </a:rPr>
              <a:t>посередницькі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послуги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клієнтом</a:t>
            </a:r>
            <a:r>
              <a:rPr lang="ru-RU" b="1" dirty="0">
                <a:solidFill>
                  <a:srgbClr val="FF0000"/>
                </a:solidFill>
              </a:rPr>
              <a:t>;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- </a:t>
            </a:r>
            <a:r>
              <a:rPr lang="ru-RU" b="1" dirty="0" err="1">
                <a:solidFill>
                  <a:prstClr val="black"/>
                </a:solidFill>
              </a:rPr>
              <a:t>свій</a:t>
            </a:r>
            <a:r>
              <a:rPr lang="ru-RU" b="1" dirty="0">
                <a:solidFill>
                  <a:prstClr val="black"/>
                </a:solidFill>
              </a:rPr>
              <a:t> номер </a:t>
            </a:r>
            <a:r>
              <a:rPr lang="ru-RU" b="1" dirty="0" err="1">
                <a:solidFill>
                  <a:prstClr val="black"/>
                </a:solidFill>
              </a:rPr>
              <a:t>запису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Реєстрі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посередників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сторінку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мережі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Інтернет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посиланням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Реєстр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посередників</a:t>
            </a:r>
            <a:r>
              <a:rPr lang="ru-RU" b="1" dirty="0">
                <a:solidFill>
                  <a:prstClr val="black"/>
                </a:solidFill>
              </a:rPr>
              <a:t> для </a:t>
            </a:r>
            <a:r>
              <a:rPr lang="ru-RU" b="1" dirty="0" err="1">
                <a:solidFill>
                  <a:prstClr val="black"/>
                </a:solidFill>
              </a:rPr>
              <a:t>перевірки</a:t>
            </a:r>
            <a:r>
              <a:rPr lang="ru-RU" b="1" dirty="0">
                <a:solidFill>
                  <a:prstClr val="black"/>
                </a:solidFill>
              </a:rPr>
              <a:t> факту </a:t>
            </a:r>
            <a:r>
              <a:rPr lang="ru-RU" b="1" dirty="0" err="1">
                <a:solidFill>
                  <a:prstClr val="black"/>
                </a:solidFill>
              </a:rPr>
              <a:t>його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реєстрації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- </a:t>
            </a:r>
            <a:r>
              <a:rPr lang="ru-RU" b="1" dirty="0">
                <a:solidFill>
                  <a:srgbClr val="FF0000"/>
                </a:solidFill>
              </a:rPr>
              <a:t>про </a:t>
            </a:r>
            <a:r>
              <a:rPr lang="ru-RU" b="1" dirty="0" err="1">
                <a:solidFill>
                  <a:srgbClr val="FF0000"/>
                </a:solidFill>
              </a:rPr>
              <a:t>можливість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надання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індивідуальної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консультації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щодо</a:t>
            </a:r>
            <a:r>
              <a:rPr lang="ru-RU" b="1" dirty="0">
                <a:solidFill>
                  <a:srgbClr val="FF0000"/>
                </a:solidFill>
              </a:rPr>
              <a:t> умов страхового продукту та </a:t>
            </a:r>
            <a:r>
              <a:rPr lang="ru-RU" b="1" dirty="0" err="1">
                <a:solidFill>
                  <a:srgbClr val="FF0000"/>
                </a:solidFill>
              </a:rPr>
              <a:t>рекомендації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який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страховий</a:t>
            </a:r>
            <a:r>
              <a:rPr lang="ru-RU" b="1" dirty="0">
                <a:solidFill>
                  <a:srgbClr val="FF0000"/>
                </a:solidFill>
              </a:rPr>
              <a:t> продукт максимально </a:t>
            </a:r>
            <a:r>
              <a:rPr lang="ru-RU" b="1" dirty="0" err="1">
                <a:solidFill>
                  <a:srgbClr val="FF0000"/>
                </a:solidFill>
              </a:rPr>
              <a:t>відповідатиме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вимогам</a:t>
            </a:r>
            <a:r>
              <a:rPr lang="ru-RU" b="1" dirty="0">
                <a:solidFill>
                  <a:srgbClr val="FF0000"/>
                </a:solidFill>
              </a:rPr>
              <a:t> і потребам </a:t>
            </a:r>
            <a:r>
              <a:rPr lang="ru-RU" b="1" dirty="0" err="1">
                <a:solidFill>
                  <a:srgbClr val="FF0000"/>
                </a:solidFill>
              </a:rPr>
              <a:t>клієнта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страхуванні</a:t>
            </a:r>
            <a:r>
              <a:rPr lang="ru-RU" b="1" dirty="0">
                <a:solidFill>
                  <a:srgbClr val="FF0000"/>
                </a:solidFill>
              </a:rPr>
              <a:t>;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- </a:t>
            </a:r>
            <a:r>
              <a:rPr lang="ru-RU" b="1" dirty="0">
                <a:solidFill>
                  <a:prstClr val="black"/>
                </a:solidFill>
              </a:rPr>
              <a:t>про </a:t>
            </a:r>
            <a:r>
              <a:rPr lang="ru-RU" b="1" dirty="0" err="1">
                <a:solidFill>
                  <a:prstClr val="black"/>
                </a:solidFill>
              </a:rPr>
              <a:t>найменування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місцезнаходження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страхові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продукти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яких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він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реалізує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перелік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надаються</a:t>
            </a:r>
            <a:r>
              <a:rPr lang="ru-RU" b="1" dirty="0">
                <a:solidFill>
                  <a:prstClr val="black"/>
                </a:solidFill>
              </a:rPr>
              <a:t> такими страховиками, </a:t>
            </a:r>
            <a:r>
              <a:rPr lang="ru-RU" b="1" dirty="0" err="1">
                <a:solidFill>
                  <a:prstClr val="black"/>
                </a:solidFill>
              </a:rPr>
              <a:t>сторінку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мережі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Інтернет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посиланням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Реєстр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- </a:t>
            </a:r>
            <a:r>
              <a:rPr lang="ru-RU" b="1" dirty="0">
                <a:solidFill>
                  <a:srgbClr val="FF0000"/>
                </a:solidFill>
              </a:rPr>
              <a:t>про те, </a:t>
            </a:r>
            <a:r>
              <a:rPr lang="ru-RU" b="1" dirty="0" err="1">
                <a:solidFill>
                  <a:srgbClr val="FF0000"/>
                </a:solidFill>
              </a:rPr>
              <a:t>чи</a:t>
            </a:r>
            <a:r>
              <a:rPr lang="ru-RU" b="1" dirty="0">
                <a:solidFill>
                  <a:srgbClr val="FF0000"/>
                </a:solidFill>
              </a:rPr>
              <a:t> є </a:t>
            </a:r>
            <a:r>
              <a:rPr lang="ru-RU" b="1" dirty="0" err="1">
                <a:solidFill>
                  <a:srgbClr val="FF0000"/>
                </a:solidFill>
              </a:rPr>
              <a:t>такий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посередник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власником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істотної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участі</a:t>
            </a:r>
            <a:r>
              <a:rPr lang="ru-RU" b="1" dirty="0">
                <a:solidFill>
                  <a:srgbClr val="FF0000"/>
                </a:solidFill>
              </a:rPr>
              <a:t> в будь-</a:t>
            </a:r>
            <a:r>
              <a:rPr lang="ru-RU" b="1" dirty="0" err="1">
                <a:solidFill>
                  <a:srgbClr val="FF0000"/>
                </a:solidFill>
              </a:rPr>
              <a:t>якому</a:t>
            </a:r>
            <a:r>
              <a:rPr lang="ru-RU" b="1" dirty="0">
                <a:solidFill>
                  <a:srgbClr val="FF0000"/>
                </a:solidFill>
              </a:rPr>
              <a:t> страховику;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- про </a:t>
            </a:r>
            <a:r>
              <a:rPr lang="ru-RU" b="1" dirty="0">
                <a:solidFill>
                  <a:prstClr val="black"/>
                </a:solidFill>
              </a:rPr>
              <a:t>те, </a:t>
            </a:r>
            <a:r>
              <a:rPr lang="ru-RU" b="1" dirty="0" err="1">
                <a:solidFill>
                  <a:prstClr val="black"/>
                </a:solidFill>
              </a:rPr>
              <a:t>чи</a:t>
            </a:r>
            <a:r>
              <a:rPr lang="ru-RU" b="1" dirty="0">
                <a:solidFill>
                  <a:prstClr val="black"/>
                </a:solidFill>
              </a:rPr>
              <a:t> є будь-</a:t>
            </a:r>
            <a:r>
              <a:rPr lang="ru-RU" b="1" dirty="0" err="1">
                <a:solidFill>
                  <a:prstClr val="black"/>
                </a:solidFill>
              </a:rPr>
              <a:t>який</a:t>
            </a:r>
            <a:r>
              <a:rPr lang="ru-RU" b="1" dirty="0">
                <a:solidFill>
                  <a:prstClr val="black"/>
                </a:solidFill>
              </a:rPr>
              <a:t> страховик </a:t>
            </a:r>
            <a:r>
              <a:rPr lang="ru-RU" b="1" dirty="0" err="1">
                <a:solidFill>
                  <a:prstClr val="black"/>
                </a:solidFill>
              </a:rPr>
              <a:t>власником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істотної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участі</a:t>
            </a:r>
            <a:r>
              <a:rPr lang="ru-RU" b="1" dirty="0">
                <a:solidFill>
                  <a:prstClr val="black"/>
                </a:solidFill>
              </a:rPr>
              <a:t> у такому страховому </a:t>
            </a:r>
            <a:r>
              <a:rPr lang="ru-RU" b="1" dirty="0" err="1">
                <a:solidFill>
                  <a:prstClr val="black"/>
                </a:solidFill>
              </a:rPr>
              <a:t>посереднику</a:t>
            </a:r>
            <a:r>
              <a:rPr lang="ru-RU" b="1" dirty="0">
                <a:solidFill>
                  <a:prstClr val="black"/>
                </a:solidFill>
              </a:rPr>
              <a:t>;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Особливості укладання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767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b="1" dirty="0" smtClean="0">
                <a:solidFill>
                  <a:prstClr val="black"/>
                </a:solidFill>
              </a:rPr>
              <a:t>:</a:t>
            </a:r>
            <a:endParaRPr lang="ru-RU" b="1" dirty="0">
              <a:solidFill>
                <a:prstClr val="black"/>
              </a:solidFill>
            </a:endParaRPr>
          </a:p>
          <a:p>
            <a:pPr algn="just"/>
            <a:r>
              <a:rPr lang="ru-RU" b="1" dirty="0" smtClean="0"/>
              <a:t>- вид </a:t>
            </a:r>
            <a:r>
              <a:rPr lang="ru-RU" b="1" dirty="0" err="1"/>
              <a:t>винагороди</a:t>
            </a:r>
            <a:r>
              <a:rPr lang="ru-RU" b="1" dirty="0"/>
              <a:t> за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порядок та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її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, в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пропонується</a:t>
            </a:r>
            <a:r>
              <a:rPr lang="ru-RU" b="1" dirty="0"/>
              <a:t> </a:t>
            </a:r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на </a:t>
            </a:r>
            <a:r>
              <a:rPr lang="ru-RU" b="1" dirty="0" err="1"/>
              <a:t>умовах</a:t>
            </a:r>
            <a:r>
              <a:rPr lang="ru-RU" b="1" dirty="0"/>
              <a:t>:</a:t>
            </a:r>
          </a:p>
          <a:p>
            <a:pPr algn="just"/>
            <a:r>
              <a:rPr lang="ru-RU" dirty="0"/>
              <a:t>а) </a:t>
            </a:r>
            <a:r>
              <a:rPr lang="ru-RU" dirty="0" err="1"/>
              <a:t>платності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страхового </a:t>
            </a:r>
            <a:r>
              <a:rPr lang="ru-RU" dirty="0" err="1"/>
              <a:t>посередника</a:t>
            </a:r>
            <a:r>
              <a:rPr lang="ru-RU" dirty="0"/>
              <a:t> (</a:t>
            </a:r>
            <a:r>
              <a:rPr lang="ru-RU" dirty="0" err="1"/>
              <a:t>винагорода</a:t>
            </a:r>
            <a:r>
              <a:rPr lang="ru-RU" dirty="0"/>
              <a:t> за </a:t>
            </a:r>
            <a:r>
              <a:rPr lang="ru-RU" dirty="0" err="1"/>
              <a:t>реалізацію</a:t>
            </a:r>
            <a:r>
              <a:rPr lang="ru-RU" dirty="0"/>
              <a:t> </a:t>
            </a:r>
            <a:r>
              <a:rPr lang="ru-RU" dirty="0" err="1"/>
              <a:t>сплачується</a:t>
            </a:r>
            <a:r>
              <a:rPr lang="ru-RU" dirty="0"/>
              <a:t> </a:t>
            </a:r>
            <a:r>
              <a:rPr lang="ru-RU" dirty="0" err="1"/>
              <a:t>безпосередньо</a:t>
            </a:r>
            <a:r>
              <a:rPr lang="ru-RU" dirty="0"/>
              <a:t> </a:t>
            </a:r>
            <a:r>
              <a:rPr lang="ru-RU" dirty="0" err="1"/>
              <a:t>клієнтом</a:t>
            </a:r>
            <a:r>
              <a:rPr lang="ru-RU" dirty="0"/>
              <a:t>);</a:t>
            </a:r>
          </a:p>
          <a:p>
            <a:pPr algn="just"/>
            <a:r>
              <a:rPr lang="ru-RU" dirty="0"/>
              <a:t>б)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 за </a:t>
            </a:r>
            <a:r>
              <a:rPr lang="ru-RU" dirty="0" err="1"/>
              <a:t>реалізацію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страховика (</a:t>
            </a:r>
            <a:r>
              <a:rPr lang="ru-RU" dirty="0" err="1"/>
              <a:t>винагорода</a:t>
            </a:r>
            <a:r>
              <a:rPr lang="ru-RU" dirty="0"/>
              <a:t> входить до складу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);</a:t>
            </a:r>
          </a:p>
          <a:p>
            <a:pPr algn="just"/>
            <a:r>
              <a:rPr lang="ru-RU" dirty="0"/>
              <a:t>в)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іншого</a:t>
            </a:r>
            <a:r>
              <a:rPr lang="ru-RU" dirty="0"/>
              <a:t> виду,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економічні</a:t>
            </a:r>
            <a:r>
              <a:rPr lang="ru-RU" dirty="0"/>
              <a:t> </a:t>
            </a:r>
            <a:r>
              <a:rPr lang="ru-RU" dirty="0" err="1"/>
              <a:t>вигоди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виду,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пропонуються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надаються</a:t>
            </a:r>
            <a:r>
              <a:rPr lang="ru-RU" dirty="0"/>
              <a:t> у </a:t>
            </a:r>
            <a:r>
              <a:rPr lang="ru-RU" dirty="0" err="1"/>
              <a:t>зв’язку</a:t>
            </a:r>
            <a:r>
              <a:rPr lang="ru-RU" dirty="0"/>
              <a:t> з </a:t>
            </a:r>
            <a:r>
              <a:rPr lang="ru-RU" dirty="0" err="1"/>
              <a:t>укладенням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;</a:t>
            </a:r>
          </a:p>
          <a:p>
            <a:pPr algn="just"/>
            <a:r>
              <a:rPr lang="ru-RU" dirty="0"/>
              <a:t>г) </a:t>
            </a:r>
            <a:r>
              <a:rPr lang="ru-RU" dirty="0" err="1"/>
              <a:t>комбінації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, </a:t>
            </a:r>
            <a:r>
              <a:rPr lang="ru-RU" dirty="0" err="1"/>
              <a:t>зазначених</a:t>
            </a:r>
            <a:r>
              <a:rPr lang="ru-RU" dirty="0"/>
              <a:t> у </a:t>
            </a:r>
            <a:r>
              <a:rPr lang="ru-RU" dirty="0" err="1">
                <a:hlinkClick r:id="rId2"/>
              </a:rPr>
              <a:t>підпунктах</a:t>
            </a:r>
            <a:r>
              <a:rPr lang="ru-RU" dirty="0">
                <a:hlinkClick r:id="rId2"/>
              </a:rPr>
              <a:t> "а"</a:t>
            </a:r>
            <a:r>
              <a:rPr lang="ru-RU" dirty="0"/>
              <a:t>,</a:t>
            </a:r>
            <a:r>
              <a:rPr lang="ru-RU" dirty="0">
                <a:hlinkClick r:id="rId3"/>
              </a:rPr>
              <a:t> "б"</a:t>
            </a:r>
            <a:r>
              <a:rPr lang="ru-RU" dirty="0"/>
              <a:t> і </a:t>
            </a:r>
            <a:r>
              <a:rPr lang="ru-RU" dirty="0">
                <a:hlinkClick r:id="rId4"/>
              </a:rPr>
              <a:t>"в"</a:t>
            </a:r>
            <a:r>
              <a:rPr lang="ru-RU" dirty="0"/>
              <a:t> </a:t>
            </a:r>
            <a:r>
              <a:rPr lang="ru-RU" dirty="0" err="1"/>
              <a:t>цього</a:t>
            </a:r>
            <a:r>
              <a:rPr lang="ru-RU" dirty="0"/>
              <a:t> пункту;</a:t>
            </a:r>
          </a:p>
          <a:p>
            <a:pPr algn="just"/>
            <a:r>
              <a:rPr lang="ru-RU" b="1" dirty="0" smtClean="0"/>
              <a:t>- про </a:t>
            </a:r>
            <a:r>
              <a:rPr lang="ru-RU" b="1" dirty="0" err="1"/>
              <a:t>розмір</a:t>
            </a:r>
            <a:r>
              <a:rPr lang="ru-RU" b="1" dirty="0"/>
              <a:t> та </a:t>
            </a:r>
            <a:r>
              <a:rPr lang="ru-RU" b="1" dirty="0" err="1"/>
              <a:t>спосіб</a:t>
            </a:r>
            <a:r>
              <a:rPr lang="ru-RU" b="1" dirty="0"/>
              <a:t> оплати </a:t>
            </a:r>
            <a:r>
              <a:rPr lang="ru-RU" b="1" dirty="0" err="1"/>
              <a:t>послуг</a:t>
            </a:r>
            <a:r>
              <a:rPr lang="ru-RU" b="1" dirty="0"/>
              <a:t>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оплата таких </a:t>
            </a:r>
            <a:r>
              <a:rPr lang="ru-RU" b="1" dirty="0" err="1"/>
              <a:t>послуг</a:t>
            </a:r>
            <a:r>
              <a:rPr lang="ru-RU" b="1" dirty="0"/>
              <a:t> </a:t>
            </a:r>
            <a:r>
              <a:rPr lang="ru-RU" b="1" dirty="0" err="1"/>
              <a:t>здійснюється</a:t>
            </a:r>
            <a:r>
              <a:rPr lang="ru-RU" b="1" dirty="0"/>
              <a:t> </a:t>
            </a:r>
            <a:r>
              <a:rPr lang="ru-RU" b="1" dirty="0" err="1"/>
              <a:t>безпосередньо</a:t>
            </a:r>
            <a:r>
              <a:rPr lang="ru-RU" b="1" dirty="0"/>
              <a:t> </a:t>
            </a:r>
            <a:r>
              <a:rPr lang="ru-RU" b="1" dirty="0" err="1"/>
              <a:t>клієнтом</a:t>
            </a:r>
            <a:r>
              <a:rPr lang="ru-RU" b="1" dirty="0"/>
              <a:t>;</a:t>
            </a:r>
          </a:p>
          <a:p>
            <a:pPr algn="just"/>
            <a:r>
              <a:rPr lang="ru-RU" b="1" dirty="0" smtClean="0"/>
              <a:t>- </a:t>
            </a:r>
            <a:r>
              <a:rPr lang="ru-RU" b="1" dirty="0" err="1" smtClean="0"/>
              <a:t>інформацію</a:t>
            </a:r>
            <a:r>
              <a:rPr lang="ru-RU" b="1" dirty="0" smtClean="0"/>
              <a:t> </a:t>
            </a:r>
            <a:r>
              <a:rPr lang="ru-RU" b="1" dirty="0"/>
              <a:t>про будь-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інші</a:t>
            </a:r>
            <a:r>
              <a:rPr lang="ru-RU" b="1" dirty="0"/>
              <a:t> </a:t>
            </a:r>
            <a:r>
              <a:rPr lang="ru-RU" b="1" dirty="0" err="1"/>
              <a:t>платежі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премії</a:t>
            </a:r>
            <a:r>
              <a:rPr lang="ru-RU" b="1" dirty="0"/>
              <a:t>),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клієнт</a:t>
            </a:r>
            <a:r>
              <a:rPr lang="ru-RU" b="1" dirty="0"/>
              <a:t> буде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сплатити</a:t>
            </a:r>
            <a:r>
              <a:rPr lang="ru-RU" b="1" dirty="0"/>
              <a:t> </a:t>
            </a:r>
            <a:r>
              <a:rPr lang="ru-RU" b="1" dirty="0" err="1"/>
              <a:t>відповідно</a:t>
            </a:r>
            <a:r>
              <a:rPr lang="ru-RU" b="1" dirty="0"/>
              <a:t> до умов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;</a:t>
            </a:r>
          </a:p>
          <a:p>
            <a:pPr algn="just"/>
            <a:r>
              <a:rPr lang="ru-RU" b="1" dirty="0" smtClean="0"/>
              <a:t>-  </a:t>
            </a:r>
            <a:r>
              <a:rPr lang="ru-RU" b="1" dirty="0" err="1"/>
              <a:t>інформацію</a:t>
            </a:r>
            <a:r>
              <a:rPr lang="ru-RU" b="1" dirty="0"/>
              <a:t> про </a:t>
            </a:r>
            <a:r>
              <a:rPr lang="ru-RU" b="1" dirty="0" err="1"/>
              <a:t>механізми</a:t>
            </a:r>
            <a:r>
              <a:rPr lang="ru-RU" b="1" dirty="0"/>
              <a:t> та </a:t>
            </a:r>
            <a:r>
              <a:rPr lang="ru-RU" b="1" dirty="0" err="1"/>
              <a:t>способи</a:t>
            </a:r>
            <a:r>
              <a:rPr lang="ru-RU" b="1" dirty="0"/>
              <a:t> </a:t>
            </a:r>
            <a:r>
              <a:rPr lang="ru-RU" b="1" dirty="0" err="1"/>
              <a:t>захисту</a:t>
            </a:r>
            <a:r>
              <a:rPr lang="ru-RU" b="1" dirty="0"/>
              <a:t> прав </a:t>
            </a:r>
            <a:r>
              <a:rPr lang="ru-RU" b="1" dirty="0" err="1"/>
              <a:t>споживачів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(</a:t>
            </a:r>
            <a:r>
              <a:rPr lang="ru-RU" b="1" dirty="0" err="1"/>
              <a:t>зокрема</a:t>
            </a:r>
            <a:r>
              <a:rPr lang="ru-RU" b="1" dirty="0"/>
              <a:t>, про </a:t>
            </a:r>
            <a:r>
              <a:rPr lang="ru-RU" b="1" dirty="0" err="1"/>
              <a:t>можливість</a:t>
            </a:r>
            <a:r>
              <a:rPr lang="ru-RU" b="1" dirty="0"/>
              <a:t> та порядок </a:t>
            </a:r>
            <a:r>
              <a:rPr lang="ru-RU" b="1" dirty="0" err="1"/>
              <a:t>позасудового</a:t>
            </a:r>
            <a:r>
              <a:rPr lang="ru-RU" b="1" dirty="0"/>
              <a:t> </a:t>
            </a:r>
            <a:r>
              <a:rPr lang="ru-RU" b="1" dirty="0" err="1"/>
              <a:t>розгляду</a:t>
            </a:r>
            <a:r>
              <a:rPr lang="ru-RU" b="1" dirty="0"/>
              <a:t> </a:t>
            </a:r>
            <a:r>
              <a:rPr lang="ru-RU" b="1" dirty="0" err="1"/>
              <a:t>скарг</a:t>
            </a:r>
            <a:r>
              <a:rPr lang="ru-RU" b="1" dirty="0"/>
              <a:t> </a:t>
            </a:r>
            <a:r>
              <a:rPr lang="ru-RU" b="1" dirty="0" err="1"/>
              <a:t>споживачів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, адресу страховика, за </a:t>
            </a:r>
            <a:r>
              <a:rPr lang="ru-RU" b="1" dirty="0" err="1"/>
              <a:t>якою</a:t>
            </a:r>
            <a:r>
              <a:rPr lang="ru-RU" b="1" dirty="0"/>
              <a:t> </a:t>
            </a:r>
            <a:r>
              <a:rPr lang="ru-RU" b="1" dirty="0" err="1"/>
              <a:t>приймаються</a:t>
            </a:r>
            <a:r>
              <a:rPr lang="ru-RU" b="1" dirty="0"/>
              <a:t> </a:t>
            </a:r>
            <a:r>
              <a:rPr lang="ru-RU" b="1" dirty="0" err="1"/>
              <a:t>скарги</a:t>
            </a:r>
            <a:r>
              <a:rPr lang="ru-RU" b="1" dirty="0"/>
              <a:t> </a:t>
            </a:r>
            <a:r>
              <a:rPr lang="ru-RU" b="1" dirty="0" err="1"/>
              <a:t>клієнтів</a:t>
            </a:r>
            <a:r>
              <a:rPr lang="ru-RU" b="1" dirty="0"/>
              <a:t>);</a:t>
            </a:r>
          </a:p>
        </p:txBody>
      </p:sp>
      <p:sp>
        <p:nvSpPr>
          <p:cNvPr id="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Особливості укладання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56122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 СТРАХУВАННЯ –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/>
              <a:t>Загальні</a:t>
            </a:r>
            <a:r>
              <a:rPr lang="ru-RU" b="1" dirty="0"/>
              <a:t> </a:t>
            </a:r>
            <a:r>
              <a:rPr lang="ru-RU" b="1" dirty="0" err="1"/>
              <a:t>умови</a:t>
            </a:r>
            <a:r>
              <a:rPr lang="ru-RU" b="1" dirty="0"/>
              <a:t> страхового продукту </a:t>
            </a:r>
            <a:r>
              <a:rPr lang="ru-RU" b="1" dirty="0" err="1"/>
              <a:t>визначаються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</a:t>
            </a:r>
            <a:r>
              <a:rPr lang="ru-RU" b="1" dirty="0" err="1"/>
              <a:t>внутрішньої</a:t>
            </a:r>
            <a:r>
              <a:rPr lang="ru-RU" b="1" dirty="0"/>
              <a:t> </a:t>
            </a:r>
            <a:r>
              <a:rPr lang="ru-RU" b="1" dirty="0" err="1"/>
              <a:t>політики</a:t>
            </a:r>
            <a:r>
              <a:rPr lang="ru-RU" b="1" dirty="0"/>
              <a:t> з </a:t>
            </a:r>
            <a:r>
              <a:rPr lang="ru-RU" b="1" dirty="0" err="1"/>
              <a:t>андеррайтингу</a:t>
            </a:r>
            <a:r>
              <a:rPr lang="ru-RU" b="1" dirty="0"/>
              <a:t> та </a:t>
            </a:r>
            <a:r>
              <a:rPr lang="ru-RU" b="1" dirty="0" err="1"/>
              <a:t>внутрішньої</a:t>
            </a:r>
            <a:r>
              <a:rPr lang="ru-RU" b="1" dirty="0"/>
              <a:t> </a:t>
            </a:r>
            <a:r>
              <a:rPr lang="ru-RU" b="1" dirty="0" err="1"/>
              <a:t>політики</a:t>
            </a:r>
            <a:r>
              <a:rPr lang="ru-RU" b="1" dirty="0"/>
              <a:t> з </a:t>
            </a:r>
            <a:r>
              <a:rPr lang="ru-RU" b="1" dirty="0" err="1"/>
              <a:t>розроблення</a:t>
            </a:r>
            <a:r>
              <a:rPr lang="ru-RU" b="1" dirty="0"/>
              <a:t> та </a:t>
            </a:r>
            <a:r>
              <a:rPr lang="ru-RU" b="1" dirty="0" err="1"/>
              <a:t>впровадження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продуктів</a:t>
            </a:r>
            <a:r>
              <a:rPr lang="ru-RU" b="1" dirty="0"/>
              <a:t>, </a:t>
            </a:r>
            <a:r>
              <a:rPr lang="ru-RU" b="1" dirty="0" err="1"/>
              <a:t>розроблених</a:t>
            </a:r>
            <a:r>
              <a:rPr lang="ru-RU" b="1" dirty="0"/>
              <a:t> та </a:t>
            </a:r>
            <a:r>
              <a:rPr lang="ru-RU" b="1" dirty="0" err="1"/>
              <a:t>затверджених</a:t>
            </a:r>
            <a:r>
              <a:rPr lang="ru-RU" b="1" dirty="0"/>
              <a:t> страховиком 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вимог</a:t>
            </a:r>
            <a:r>
              <a:rPr lang="ru-RU" b="1" dirty="0"/>
              <a:t> до </a:t>
            </a:r>
            <a:r>
              <a:rPr lang="ru-RU" b="1" dirty="0" err="1"/>
              <a:t>розроблення</a:t>
            </a:r>
            <a:r>
              <a:rPr lang="ru-RU" b="1" dirty="0"/>
              <a:t> таких </a:t>
            </a:r>
            <a:r>
              <a:rPr lang="ru-RU" b="1" dirty="0" err="1"/>
              <a:t>політик</a:t>
            </a:r>
            <a:r>
              <a:rPr lang="ru-RU" b="1" dirty="0"/>
              <a:t>, </a:t>
            </a:r>
            <a:r>
              <a:rPr lang="ru-RU" b="1" dirty="0" err="1"/>
              <a:t>встановлених</a:t>
            </a:r>
            <a:r>
              <a:rPr lang="ru-RU" b="1" dirty="0"/>
              <a:t> нормативно-</a:t>
            </a:r>
            <a:r>
              <a:rPr lang="ru-RU" b="1" dirty="0" err="1"/>
              <a:t>правовими</a:t>
            </a:r>
            <a:r>
              <a:rPr lang="ru-RU" b="1" dirty="0"/>
              <a:t> актами Регулятора</a:t>
            </a:r>
            <a:r>
              <a:rPr lang="ru-RU" b="1" dirty="0" smtClean="0"/>
              <a:t>.</a:t>
            </a:r>
          </a:p>
          <a:p>
            <a:pPr algn="just"/>
            <a:endParaRPr lang="ru-RU" b="1" dirty="0"/>
          </a:p>
          <a:p>
            <a:r>
              <a:rPr lang="ru-RU" dirty="0"/>
              <a:t>Страховик </a:t>
            </a:r>
            <a:r>
              <a:rPr lang="ru-RU" dirty="0" err="1"/>
              <a:t>зобов’язаний</a:t>
            </a:r>
            <a:r>
              <a:rPr lang="ru-RU" dirty="0"/>
              <a:t> </a:t>
            </a:r>
            <a:r>
              <a:rPr lang="ru-RU" dirty="0" err="1"/>
              <a:t>розміщувати</a:t>
            </a:r>
            <a:r>
              <a:rPr lang="ru-RU" dirty="0"/>
              <a:t> та </a:t>
            </a:r>
            <a:r>
              <a:rPr lang="ru-RU" dirty="0" err="1"/>
              <a:t>зберігати</a:t>
            </a:r>
            <a:r>
              <a:rPr lang="ru-RU" dirty="0"/>
              <a:t> на </a:t>
            </a:r>
            <a:r>
              <a:rPr lang="ru-RU" dirty="0" err="1"/>
              <a:t>своєму</a:t>
            </a:r>
            <a:r>
              <a:rPr lang="ru-RU" dirty="0"/>
              <a:t> веб-</a:t>
            </a:r>
            <a:r>
              <a:rPr lang="ru-RU" dirty="0" err="1"/>
              <a:t>сайті</a:t>
            </a:r>
            <a:r>
              <a:rPr lang="ru-RU" dirty="0"/>
              <a:t> у </a:t>
            </a:r>
            <a:r>
              <a:rPr lang="ru-RU" dirty="0" err="1"/>
              <a:t>відкритому</a:t>
            </a:r>
            <a:r>
              <a:rPr lang="ru-RU" dirty="0"/>
              <a:t> </a:t>
            </a:r>
            <a:r>
              <a:rPr lang="ru-RU" dirty="0" err="1"/>
              <a:t>доступі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 </a:t>
            </a:r>
            <a:r>
              <a:rPr lang="ru-RU" dirty="0" err="1"/>
              <a:t>загальних</a:t>
            </a:r>
            <a:r>
              <a:rPr lang="ru-RU" dirty="0"/>
              <a:t> умов страхового продукту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зазначенням</a:t>
            </a:r>
            <a:r>
              <a:rPr lang="ru-RU" dirty="0"/>
              <a:t> строку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у порядку та </a:t>
            </a:r>
            <a:r>
              <a:rPr lang="ru-RU" dirty="0" err="1"/>
              <a:t>протягом</a:t>
            </a:r>
            <a:r>
              <a:rPr lang="ru-RU" dirty="0"/>
              <a:t> строку, </a:t>
            </a:r>
            <a:r>
              <a:rPr lang="ru-RU" dirty="0" err="1"/>
              <a:t>встановлених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здійснюється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який</a:t>
            </a:r>
            <a:r>
              <a:rPr lang="ru-RU" b="1" dirty="0"/>
              <a:t> </a:t>
            </a:r>
            <a:r>
              <a:rPr lang="ru-RU" b="1" dirty="0" err="1"/>
              <a:t>укладається</a:t>
            </a:r>
            <a:r>
              <a:rPr lang="ru-RU" b="1" dirty="0"/>
              <a:t> 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загальних</a:t>
            </a:r>
            <a:r>
              <a:rPr lang="ru-RU" b="1" dirty="0"/>
              <a:t> умов страхового продукту,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інше</a:t>
            </a:r>
            <a:r>
              <a:rPr lang="ru-RU" b="1" dirty="0"/>
              <a:t> не </a:t>
            </a:r>
            <a:r>
              <a:rPr lang="ru-RU" b="1" dirty="0" err="1"/>
              <a:t>визначено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endParaRPr lang="ru-RU" b="1" dirty="0"/>
          </a:p>
        </p:txBody>
      </p:sp>
      <p:sp>
        <p:nvSpPr>
          <p:cNvPr id="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Особливості укладання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8293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92737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prstClr val="black"/>
                </a:solidFill>
              </a:rPr>
              <a:t>Загальні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умови</a:t>
            </a:r>
            <a:r>
              <a:rPr lang="ru-RU" b="1" dirty="0">
                <a:solidFill>
                  <a:prstClr val="black"/>
                </a:solidFill>
              </a:rPr>
              <a:t> страхового продукту </a:t>
            </a:r>
            <a:r>
              <a:rPr lang="ru-RU" b="1" dirty="0" err="1">
                <a:solidFill>
                  <a:prstClr val="black"/>
                </a:solidFill>
              </a:rPr>
              <a:t>включають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визначення</a:t>
            </a:r>
            <a:r>
              <a:rPr lang="ru-RU" dirty="0">
                <a:solidFill>
                  <a:prstClr val="black"/>
                </a:solidFill>
              </a:rPr>
              <a:t> понять і </a:t>
            </a:r>
            <a:r>
              <a:rPr lang="ru-RU" dirty="0" err="1">
                <a:solidFill>
                  <a:prstClr val="black"/>
                </a:solidFill>
              </a:rPr>
              <a:t>термінів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вживаються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договорі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2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умови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покриття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3</a:t>
            </a:r>
            <a:r>
              <a:rPr lang="ru-RU" dirty="0">
                <a:solidFill>
                  <a:prstClr val="black"/>
                </a:solidFill>
              </a:rPr>
              <a:t>) права та </a:t>
            </a:r>
            <a:r>
              <a:rPr lang="ru-RU" dirty="0" err="1">
                <a:solidFill>
                  <a:prstClr val="black"/>
                </a:solidFill>
              </a:rPr>
              <a:t>обов’язки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сторін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невиконання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неналежне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виконання</a:t>
            </a:r>
            <a:r>
              <a:rPr lang="ru-RU" dirty="0">
                <a:solidFill>
                  <a:prstClr val="black"/>
                </a:solidFill>
              </a:rPr>
              <a:t> умов договору;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4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внесення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змін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дострокового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припинення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розірвання</a:t>
            </a:r>
            <a:r>
              <a:rPr lang="ru-RU" dirty="0">
                <a:solidFill>
                  <a:prstClr val="black"/>
                </a:solidFill>
              </a:rPr>
              <a:t> договору, </a:t>
            </a:r>
            <a:r>
              <a:rPr lang="ru-RU" dirty="0" err="1">
                <a:solidFill>
                  <a:prstClr val="black"/>
                </a:solidFill>
              </a:rPr>
              <a:t>їх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правові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наслідки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5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відмови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6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дій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ознаки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7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розрахунку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умови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здійснення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8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підстави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відмови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страховій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виплаті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9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укладення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10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винятки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із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випадків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обмеження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11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вирішення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спорів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12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контактні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дані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звернення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ознаки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3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Особливості укладання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41665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506243"/>
            <a:ext cx="93610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договорі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обов’язково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зазначається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/>
              <a:t>інформація</a:t>
            </a:r>
            <a:r>
              <a:rPr lang="ru-RU" sz="2000" b="1" dirty="0" smtClean="0"/>
              <a:t> </a:t>
            </a:r>
            <a:r>
              <a:rPr lang="ru-RU" sz="2000" b="1" dirty="0"/>
              <a:t>про страхового </a:t>
            </a:r>
            <a:r>
              <a:rPr lang="ru-RU" sz="2000" b="1" dirty="0" err="1"/>
              <a:t>посередника</a:t>
            </a:r>
            <a:r>
              <a:rPr lang="ru-RU" sz="2000" b="1" dirty="0"/>
              <a:t>, </a:t>
            </a:r>
            <a:r>
              <a:rPr lang="ru-RU" sz="2000" b="1" dirty="0" err="1"/>
              <a:t>якщо</a:t>
            </a:r>
            <a:r>
              <a:rPr lang="ru-RU" sz="2000" b="1" dirty="0"/>
              <a:t> </a:t>
            </a:r>
            <a:r>
              <a:rPr lang="ru-RU" sz="2000" b="1" dirty="0" err="1"/>
              <a:t>він</a:t>
            </a:r>
            <a:r>
              <a:rPr lang="ru-RU" sz="2000" b="1" dirty="0"/>
              <a:t> </a:t>
            </a:r>
            <a:r>
              <a:rPr lang="ru-RU" sz="2000" b="1" dirty="0" err="1"/>
              <a:t>укладається</a:t>
            </a:r>
            <a:r>
              <a:rPr lang="ru-RU" sz="2000" b="1" dirty="0"/>
              <a:t> за </a:t>
            </a:r>
            <a:r>
              <a:rPr lang="ru-RU" sz="2000" b="1" dirty="0" err="1"/>
              <a:t>посередництвом</a:t>
            </a:r>
            <a:r>
              <a:rPr lang="ru-RU" sz="2000" b="1" dirty="0"/>
              <a:t> </a:t>
            </a:r>
            <a:r>
              <a:rPr lang="ru-RU" sz="2000" b="1" dirty="0" err="1"/>
              <a:t>такої</a:t>
            </a:r>
            <a:r>
              <a:rPr lang="ru-RU" sz="2000" b="1" dirty="0"/>
              <a:t> </a:t>
            </a:r>
            <a:r>
              <a:rPr lang="ru-RU" sz="2000" b="1" dirty="0" smtClean="0"/>
              <a:t>особи, а </a:t>
            </a:r>
            <a:r>
              <a:rPr lang="ru-RU" sz="2000" b="1" dirty="0" err="1" smtClean="0"/>
              <a:t>також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48492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1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назва</a:t>
            </a:r>
            <a:r>
              <a:rPr lang="ru-RU" dirty="0">
                <a:solidFill>
                  <a:prstClr val="black"/>
                </a:solidFill>
              </a:rPr>
              <a:t> документа та страхового продукту (за </a:t>
            </a:r>
            <a:r>
              <a:rPr lang="ru-RU" dirty="0" err="1">
                <a:solidFill>
                  <a:prstClr val="black"/>
                </a:solidFill>
              </a:rPr>
              <a:t>наявності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2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найменування</a:t>
            </a:r>
            <a:r>
              <a:rPr lang="ru-RU" dirty="0">
                <a:solidFill>
                  <a:prstClr val="black"/>
                </a:solidFill>
              </a:rPr>
              <a:t> та адреса страховика;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3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прізвище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ім’я</a:t>
            </a:r>
            <a:r>
              <a:rPr lang="ru-RU" dirty="0">
                <a:solidFill>
                  <a:prstClr val="black"/>
                </a:solidFill>
              </a:rPr>
              <a:t>, по </a:t>
            </a:r>
            <a:r>
              <a:rPr lang="ru-RU" dirty="0" err="1">
                <a:solidFill>
                  <a:prstClr val="black"/>
                </a:solidFill>
              </a:rPr>
              <a:t>батькові</a:t>
            </a:r>
            <a:r>
              <a:rPr lang="ru-RU" dirty="0">
                <a:solidFill>
                  <a:prstClr val="black"/>
                </a:solidFill>
              </a:rPr>
              <a:t>, дата </a:t>
            </a:r>
            <a:r>
              <a:rPr lang="ru-RU" dirty="0" err="1">
                <a:solidFill>
                  <a:prstClr val="black"/>
                </a:solidFill>
              </a:rPr>
              <a:t>народження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найменування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страхувальника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4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інформація</a:t>
            </a:r>
            <a:r>
              <a:rPr lang="ru-RU" dirty="0">
                <a:solidFill>
                  <a:prstClr val="black"/>
                </a:solidFill>
              </a:rPr>
              <a:t> про предмет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5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інформація</a:t>
            </a:r>
            <a:r>
              <a:rPr lang="ru-RU" dirty="0">
                <a:solidFill>
                  <a:prstClr val="black"/>
                </a:solidFill>
              </a:rPr>
              <a:t> про </a:t>
            </a:r>
            <a:r>
              <a:rPr lang="ru-RU" dirty="0" err="1">
                <a:solidFill>
                  <a:prstClr val="black"/>
                </a:solidFill>
              </a:rPr>
              <a:t>об’єкт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6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прізвище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ім’я</a:t>
            </a:r>
            <a:r>
              <a:rPr lang="ru-RU" dirty="0">
                <a:solidFill>
                  <a:prstClr val="black"/>
                </a:solidFill>
              </a:rPr>
              <a:t>, по </a:t>
            </a:r>
            <a:r>
              <a:rPr lang="ru-RU" dirty="0" err="1">
                <a:solidFill>
                  <a:prstClr val="black"/>
                </a:solidFill>
              </a:rPr>
              <a:t>батькові</a:t>
            </a:r>
            <a:r>
              <a:rPr lang="ru-RU" dirty="0">
                <a:solidFill>
                  <a:prstClr val="black"/>
                </a:solidFill>
              </a:rPr>
              <a:t>, дата </a:t>
            </a:r>
            <a:r>
              <a:rPr lang="ru-RU" dirty="0" err="1">
                <a:solidFill>
                  <a:prstClr val="black"/>
                </a:solidFill>
              </a:rPr>
              <a:t>народження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найменування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вигодонабувача</a:t>
            </a:r>
            <a:r>
              <a:rPr lang="ru-RU" dirty="0">
                <a:solidFill>
                  <a:prstClr val="black"/>
                </a:solidFill>
              </a:rPr>
              <a:t> (за </a:t>
            </a:r>
            <a:r>
              <a:rPr lang="ru-RU" dirty="0" err="1">
                <a:solidFill>
                  <a:prstClr val="black"/>
                </a:solidFill>
              </a:rPr>
              <a:t>наявності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7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розмір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суми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ліміти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класами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іншими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ніж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8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розмір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суми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розміри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договорів</a:t>
            </a:r>
            <a:r>
              <a:rPr lang="ru-RU" dirty="0">
                <a:solidFill>
                  <a:prstClr val="black"/>
                </a:solidFill>
              </a:rPr>
              <a:t>, у </a:t>
            </a:r>
            <a:r>
              <a:rPr lang="ru-RU" dirty="0" err="1">
                <a:solidFill>
                  <a:prstClr val="black"/>
                </a:solidFill>
              </a:rPr>
              <a:t>яких</a:t>
            </a:r>
            <a:r>
              <a:rPr lang="ru-RU" dirty="0">
                <a:solidFill>
                  <a:prstClr val="black"/>
                </a:solidFill>
              </a:rPr>
              <a:t> не </a:t>
            </a:r>
            <a:r>
              <a:rPr lang="ru-RU" dirty="0" err="1">
                <a:solidFill>
                  <a:prstClr val="black"/>
                </a:solidFill>
              </a:rPr>
              <a:t>визначається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страхова</a:t>
            </a:r>
            <a:r>
              <a:rPr lang="ru-RU" dirty="0">
                <a:solidFill>
                  <a:prstClr val="black"/>
                </a:solidFill>
              </a:rPr>
              <a:t> сума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розміри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r>
              <a:rPr lang="ru-RU" dirty="0">
                <a:solidFill>
                  <a:prstClr val="black"/>
                </a:solidFill>
              </a:rPr>
              <a:t>9) </a:t>
            </a:r>
            <a:r>
              <a:rPr lang="ru-RU" dirty="0" err="1">
                <a:solidFill>
                  <a:prstClr val="black"/>
                </a:solidFill>
              </a:rPr>
              <a:t>перелік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97016" y="1167373"/>
            <a:ext cx="48136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10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перелік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винятків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із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випадків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обмеження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/>
              <a:t>11</a:t>
            </a:r>
            <a:r>
              <a:rPr lang="ru-RU" dirty="0"/>
              <a:t>) </a:t>
            </a:r>
            <a:r>
              <a:rPr lang="ru-RU" dirty="0" err="1"/>
              <a:t>страховий</a:t>
            </a:r>
            <a:r>
              <a:rPr lang="ru-RU" dirty="0"/>
              <a:t> тариф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, у </a:t>
            </a:r>
            <a:r>
              <a:rPr lang="ru-RU" dirty="0" err="1"/>
              <a:t>яких</a:t>
            </a:r>
            <a:r>
              <a:rPr lang="ru-RU" dirty="0"/>
              <a:t> не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страховий</a:t>
            </a:r>
            <a:r>
              <a:rPr lang="ru-RU" dirty="0"/>
              <a:t> тариф);</a:t>
            </a:r>
          </a:p>
          <a:p>
            <a:r>
              <a:rPr lang="ru-RU" dirty="0" smtClean="0"/>
              <a:t>12</a:t>
            </a:r>
            <a:r>
              <a:rPr lang="ru-RU" dirty="0"/>
              <a:t>) строк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, порядок </a:t>
            </a:r>
            <a:r>
              <a:rPr lang="ru-RU" dirty="0" err="1"/>
              <a:t>вступу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в </a:t>
            </a:r>
            <a:r>
              <a:rPr lang="ru-RU" dirty="0" err="1"/>
              <a:t>дію</a:t>
            </a:r>
            <a:r>
              <a:rPr lang="ru-RU" dirty="0"/>
              <a:t>, </a:t>
            </a:r>
            <a:r>
              <a:rPr lang="ru-RU" dirty="0" err="1"/>
              <a:t>період</a:t>
            </a:r>
            <a:r>
              <a:rPr lang="ru-RU" dirty="0"/>
              <a:t> (</a:t>
            </a:r>
            <a:r>
              <a:rPr lang="ru-RU" dirty="0" err="1"/>
              <a:t>періоди</a:t>
            </a:r>
            <a:r>
              <a:rPr lang="ru-RU" dirty="0"/>
              <a:t>) </a:t>
            </a:r>
            <a:r>
              <a:rPr lang="ru-RU" dirty="0" err="1"/>
              <a:t>страхування</a:t>
            </a:r>
            <a:r>
              <a:rPr lang="ru-RU" dirty="0"/>
              <a:t>, </a:t>
            </a:r>
            <a:r>
              <a:rPr lang="ru-RU" dirty="0" err="1"/>
              <a:t>територія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;</a:t>
            </a:r>
          </a:p>
          <a:p>
            <a:r>
              <a:rPr lang="ru-RU" dirty="0" smtClean="0"/>
              <a:t>13</a:t>
            </a:r>
            <a:r>
              <a:rPr lang="ru-RU" dirty="0"/>
              <a:t>)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, порядок та строки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сплати</a:t>
            </a:r>
            <a:r>
              <a:rPr lang="ru-RU" dirty="0"/>
              <a:t>;</a:t>
            </a:r>
          </a:p>
          <a:p>
            <a:r>
              <a:rPr lang="ru-RU" dirty="0" smtClean="0"/>
              <a:t>14</a:t>
            </a:r>
            <a:r>
              <a:rPr lang="ru-RU" dirty="0"/>
              <a:t>) порядок </a:t>
            </a:r>
            <a:r>
              <a:rPr lang="ru-RU" dirty="0" err="1"/>
              <a:t>внесення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і </a:t>
            </a:r>
            <a:r>
              <a:rPr lang="ru-RU" dirty="0" err="1"/>
              <a:t>припинення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;</a:t>
            </a:r>
          </a:p>
          <a:p>
            <a:r>
              <a:rPr lang="ru-RU" dirty="0" smtClean="0"/>
              <a:t>15</a:t>
            </a:r>
            <a:r>
              <a:rPr lang="ru-RU" dirty="0"/>
              <a:t>) порядок </a:t>
            </a:r>
            <a:r>
              <a:rPr lang="ru-RU" dirty="0" err="1"/>
              <a:t>розрахунку</a:t>
            </a:r>
            <a:r>
              <a:rPr lang="ru-RU" dirty="0"/>
              <a:t>, </a:t>
            </a:r>
            <a:r>
              <a:rPr lang="ru-RU" dirty="0" err="1"/>
              <a:t>умови</a:t>
            </a:r>
            <a:r>
              <a:rPr lang="ru-RU" dirty="0"/>
              <a:t> та строки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виплат</a:t>
            </a:r>
            <a:r>
              <a:rPr lang="ru-RU" dirty="0"/>
              <a:t>;</a:t>
            </a:r>
          </a:p>
          <a:p>
            <a:r>
              <a:rPr lang="ru-RU" dirty="0" smtClean="0"/>
              <a:t>16</a:t>
            </a:r>
            <a:r>
              <a:rPr lang="ru-RU" dirty="0"/>
              <a:t>) причини </a:t>
            </a:r>
            <a:r>
              <a:rPr lang="ru-RU" dirty="0" err="1"/>
              <a:t>відмови</a:t>
            </a:r>
            <a:r>
              <a:rPr lang="ru-RU" dirty="0"/>
              <a:t> у </a:t>
            </a:r>
            <a:r>
              <a:rPr lang="ru-RU" dirty="0" err="1"/>
              <a:t>страховій</a:t>
            </a:r>
            <a:r>
              <a:rPr lang="ru-RU" dirty="0"/>
              <a:t> </a:t>
            </a:r>
            <a:r>
              <a:rPr lang="ru-RU" dirty="0" err="1"/>
              <a:t>виплаті</a:t>
            </a:r>
            <a:r>
              <a:rPr lang="ru-RU" dirty="0"/>
              <a:t>;</a:t>
            </a:r>
          </a:p>
          <a:p>
            <a:r>
              <a:rPr lang="ru-RU" dirty="0" smtClean="0"/>
              <a:t>17</a:t>
            </a:r>
            <a:r>
              <a:rPr lang="ru-RU" dirty="0"/>
              <a:t>) права та </a:t>
            </a:r>
            <a:r>
              <a:rPr lang="ru-RU" dirty="0" err="1"/>
              <a:t>обов’язки</a:t>
            </a:r>
            <a:r>
              <a:rPr lang="ru-RU" dirty="0"/>
              <a:t> </a:t>
            </a:r>
            <a:r>
              <a:rPr lang="ru-RU" dirty="0" err="1"/>
              <a:t>сторін</a:t>
            </a:r>
            <a:r>
              <a:rPr lang="ru-RU" dirty="0"/>
              <a:t> і </a:t>
            </a:r>
            <a:r>
              <a:rPr lang="ru-RU" dirty="0" err="1"/>
              <a:t>відповідальність</a:t>
            </a:r>
            <a:r>
              <a:rPr lang="ru-RU" dirty="0"/>
              <a:t> за </a:t>
            </a:r>
            <a:r>
              <a:rPr lang="ru-RU" dirty="0" err="1"/>
              <a:t>невиконання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неналежне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умов договору;</a:t>
            </a:r>
          </a:p>
          <a:p>
            <a:r>
              <a:rPr lang="ru-RU" dirty="0" smtClean="0"/>
              <a:t>18</a:t>
            </a:r>
            <a:r>
              <a:rPr lang="ru-RU" dirty="0"/>
              <a:t>) порядок </a:t>
            </a:r>
            <a:r>
              <a:rPr lang="ru-RU" dirty="0" err="1"/>
              <a:t>вирішення</a:t>
            </a:r>
            <a:r>
              <a:rPr lang="ru-RU" dirty="0"/>
              <a:t> </a:t>
            </a:r>
            <a:r>
              <a:rPr lang="ru-RU" dirty="0" err="1"/>
              <a:t>спорів</a:t>
            </a:r>
            <a:r>
              <a:rPr lang="ru-RU" dirty="0"/>
              <a:t>;</a:t>
            </a:r>
          </a:p>
          <a:p>
            <a:r>
              <a:rPr lang="ru-RU" dirty="0" smtClean="0"/>
              <a:t>19</a:t>
            </a:r>
            <a:r>
              <a:rPr lang="ru-RU" dirty="0"/>
              <a:t>)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за </a:t>
            </a:r>
            <a:r>
              <a:rPr lang="ru-RU" dirty="0" err="1"/>
              <a:t>згодою</a:t>
            </a:r>
            <a:r>
              <a:rPr lang="ru-RU" dirty="0"/>
              <a:t> </a:t>
            </a:r>
            <a:r>
              <a:rPr lang="ru-RU" dirty="0" err="1"/>
              <a:t>сторін</a:t>
            </a:r>
            <a:r>
              <a:rPr lang="ru-RU" dirty="0"/>
              <a:t>.</a:t>
            </a:r>
          </a:p>
        </p:txBody>
      </p:sp>
      <p:sp>
        <p:nvSpPr>
          <p:cNvPr id="13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Особливості укладання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95642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 СТРАХУВАННЯ: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48492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Предметом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є передача </a:t>
            </a:r>
            <a:r>
              <a:rPr lang="ru-RU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b="1" dirty="0">
                <a:solidFill>
                  <a:prstClr val="black"/>
                </a:solidFill>
              </a:rPr>
              <a:t> за плату </a:t>
            </a:r>
            <a:r>
              <a:rPr lang="ru-RU" b="1" dirty="0" err="1">
                <a:solidFill>
                  <a:prstClr val="black"/>
                </a:solidFill>
              </a:rPr>
              <a:t>ризику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пов’язаного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об’єктом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страховику на </a:t>
            </a:r>
            <a:r>
              <a:rPr lang="ru-RU" b="1" dirty="0" err="1">
                <a:solidFill>
                  <a:prstClr val="black"/>
                </a:solidFill>
              </a:rPr>
              <a:t>умовах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визначених</a:t>
            </a:r>
            <a:r>
              <a:rPr lang="ru-RU" b="1" dirty="0">
                <a:solidFill>
                  <a:prstClr val="black"/>
                </a:solidFill>
              </a:rPr>
              <a:t>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законодавством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можуть</a:t>
            </a:r>
            <a:r>
              <a:rPr lang="ru-RU" b="1" dirty="0">
                <a:solidFill>
                  <a:srgbClr val="FF0000"/>
                </a:solidFill>
              </a:rPr>
              <a:t> бути: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здоров’я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працездатність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пенсійне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забезпечення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майно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праві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володіння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користування</a:t>
            </a:r>
            <a:r>
              <a:rPr lang="ru-RU" dirty="0">
                <a:solidFill>
                  <a:prstClr val="black"/>
                </a:solidFill>
              </a:rPr>
              <a:t> і </a:t>
            </a:r>
            <a:r>
              <a:rPr lang="ru-RU" dirty="0" err="1">
                <a:solidFill>
                  <a:prstClr val="black"/>
                </a:solidFill>
              </a:rPr>
              <a:t>розпорядження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майном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можливі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збитки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витрати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заподіяну</a:t>
            </a:r>
            <a:r>
              <a:rPr lang="ru-RU" dirty="0">
                <a:solidFill>
                  <a:prstClr val="black"/>
                </a:solidFill>
              </a:rPr>
              <a:t> шкоду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її</a:t>
            </a:r>
            <a:r>
              <a:rPr lang="ru-RU" dirty="0">
                <a:solidFill>
                  <a:prstClr val="black"/>
                </a:solidFill>
              </a:rPr>
              <a:t> майну.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41032" y="1440081"/>
            <a:ext cx="45365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визначаються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конкретний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з </a:t>
            </a:r>
            <a:r>
              <a:rPr lang="ru-RU" b="1" dirty="0" err="1">
                <a:solidFill>
                  <a:srgbClr val="FF0000"/>
                </a:solidFill>
              </a:rPr>
              <a:t>яким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пов’язані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інтереси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страхувальника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іншої</a:t>
            </a:r>
            <a:r>
              <a:rPr lang="ru-RU" b="1" dirty="0">
                <a:solidFill>
                  <a:srgbClr val="FF0000"/>
                </a:solidFill>
              </a:rPr>
              <a:t> особи, </a:t>
            </a:r>
            <a:r>
              <a:rPr lang="ru-RU" b="1" dirty="0" err="1">
                <a:solidFill>
                  <a:srgbClr val="FF0000"/>
                </a:solidFill>
              </a:rPr>
              <a:t>визначеної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договорі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), та </a:t>
            </a:r>
            <a:r>
              <a:rPr lang="ru-RU" b="1" dirty="0" err="1">
                <a:solidFill>
                  <a:srgbClr val="FF0000"/>
                </a:solidFill>
              </a:rPr>
              <a:t>страхові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ризики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пов’язані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цим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підлягають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страхуванню</a:t>
            </a:r>
            <a:r>
              <a:rPr lang="ru-RU" b="1" dirty="0">
                <a:solidFill>
                  <a:srgbClr val="FF0000"/>
                </a:solidFill>
              </a:rPr>
              <a:t> за </a:t>
            </a:r>
            <a:r>
              <a:rPr lang="ru-RU" b="1" dirty="0" err="1">
                <a:solidFill>
                  <a:srgbClr val="FF0000"/>
                </a:solidFill>
              </a:rPr>
              <a:t>цим</a:t>
            </a:r>
            <a:r>
              <a:rPr lang="ru-RU" b="1" dirty="0">
                <a:solidFill>
                  <a:srgbClr val="FF0000"/>
                </a:solidFill>
              </a:rPr>
              <a:t>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  <a:p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/>
              <a:t>законом </a:t>
            </a:r>
            <a:r>
              <a:rPr lang="ru-RU" dirty="0" err="1"/>
              <a:t>встановлений</a:t>
            </a:r>
            <a:r>
              <a:rPr lang="ru-RU" dirty="0"/>
              <a:t> </a:t>
            </a:r>
            <a:r>
              <a:rPr lang="ru-RU" dirty="0" err="1"/>
              <a:t>обов’язок</a:t>
            </a:r>
            <a:r>
              <a:rPr lang="ru-RU" dirty="0"/>
              <a:t> особи </a:t>
            </a:r>
            <a:r>
              <a:rPr lang="ru-RU" dirty="0" err="1"/>
              <a:t>укласти</a:t>
            </a:r>
            <a:r>
              <a:rPr lang="ru-RU" dirty="0"/>
              <a:t> </a:t>
            </a:r>
            <a:r>
              <a:rPr lang="ru-RU" dirty="0" err="1"/>
              <a:t>договір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, </a:t>
            </a:r>
            <a:r>
              <a:rPr lang="ru-RU" dirty="0" err="1"/>
              <a:t>об’єкт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вимог</a:t>
            </a:r>
            <a:r>
              <a:rPr lang="ru-RU" dirty="0"/>
              <a:t> закону.</a:t>
            </a:r>
          </a:p>
          <a:p>
            <a:endParaRPr lang="ru-RU" dirty="0"/>
          </a:p>
          <a:p>
            <a:r>
              <a:rPr lang="ru-RU" b="1" dirty="0" err="1" smtClean="0"/>
              <a:t>Договір</a:t>
            </a:r>
            <a:r>
              <a:rPr lang="ru-RU" b="1" dirty="0" smtClean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у </a:t>
            </a:r>
            <a:r>
              <a:rPr lang="ru-RU" b="1" dirty="0" err="1"/>
              <a:t>якому</a:t>
            </a:r>
            <a:r>
              <a:rPr lang="ru-RU" b="1" dirty="0"/>
              <a:t> </a:t>
            </a:r>
            <a:r>
              <a:rPr lang="ru-RU" b="1" dirty="0" err="1"/>
              <a:t>відсутній</a:t>
            </a:r>
            <a:r>
              <a:rPr lang="ru-RU" b="1" dirty="0"/>
              <a:t> </a:t>
            </a:r>
            <a:r>
              <a:rPr lang="ru-RU" b="1" dirty="0" err="1"/>
              <a:t>об’єкт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є </a:t>
            </a:r>
            <a:r>
              <a:rPr lang="ru-RU" b="1" dirty="0" err="1"/>
              <a:t>нікчемним</a:t>
            </a:r>
            <a:r>
              <a:rPr lang="ru-RU" b="1" dirty="0"/>
              <a:t>.</a:t>
            </a:r>
          </a:p>
        </p:txBody>
      </p:sp>
      <p:sp>
        <p:nvSpPr>
          <p:cNvPr id="13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Особливості укладання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1500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 СТРАХУВАННЯ: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48492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Предметом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є передача </a:t>
            </a:r>
            <a:r>
              <a:rPr lang="ru-RU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b="1" dirty="0">
                <a:solidFill>
                  <a:prstClr val="black"/>
                </a:solidFill>
              </a:rPr>
              <a:t> за плату </a:t>
            </a:r>
            <a:r>
              <a:rPr lang="ru-RU" b="1" dirty="0" err="1">
                <a:solidFill>
                  <a:prstClr val="black"/>
                </a:solidFill>
              </a:rPr>
              <a:t>ризику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пов’язаного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об’єктом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страховику на </a:t>
            </a:r>
            <a:r>
              <a:rPr lang="ru-RU" b="1" dirty="0" err="1">
                <a:solidFill>
                  <a:prstClr val="black"/>
                </a:solidFill>
              </a:rPr>
              <a:t>умовах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визначених</a:t>
            </a:r>
            <a:r>
              <a:rPr lang="ru-RU" b="1" dirty="0">
                <a:solidFill>
                  <a:prstClr val="black"/>
                </a:solidFill>
              </a:rPr>
              <a:t>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законодавством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можуть</a:t>
            </a:r>
            <a:r>
              <a:rPr lang="ru-RU" b="1" dirty="0">
                <a:solidFill>
                  <a:srgbClr val="FF0000"/>
                </a:solidFill>
              </a:rPr>
              <a:t> бути: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здоров’я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працездатність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пенсійне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забезпечення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sz="1000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майно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праві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володіння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користування</a:t>
            </a:r>
            <a:r>
              <a:rPr lang="ru-RU" dirty="0">
                <a:solidFill>
                  <a:prstClr val="black"/>
                </a:solidFill>
              </a:rPr>
              <a:t> і </a:t>
            </a:r>
            <a:r>
              <a:rPr lang="ru-RU" dirty="0" err="1">
                <a:solidFill>
                  <a:prstClr val="black"/>
                </a:solidFill>
              </a:rPr>
              <a:t>розпорядження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майном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можливі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збитки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витрати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sz="1000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заподіяну</a:t>
            </a:r>
            <a:r>
              <a:rPr lang="ru-RU" dirty="0">
                <a:solidFill>
                  <a:prstClr val="black"/>
                </a:solidFill>
              </a:rPr>
              <a:t> шкоду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її</a:t>
            </a:r>
            <a:r>
              <a:rPr lang="ru-RU" dirty="0">
                <a:solidFill>
                  <a:prstClr val="black"/>
                </a:solidFill>
              </a:rPr>
              <a:t> майну.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26528" y="1152853"/>
            <a:ext cx="45365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визначаються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конкретний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з </a:t>
            </a:r>
            <a:r>
              <a:rPr lang="ru-RU" b="1" dirty="0" err="1">
                <a:solidFill>
                  <a:srgbClr val="FF0000"/>
                </a:solidFill>
              </a:rPr>
              <a:t>яким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пов’язані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інтереси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страхувальника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іншої</a:t>
            </a:r>
            <a:r>
              <a:rPr lang="ru-RU" b="1" dirty="0">
                <a:solidFill>
                  <a:srgbClr val="FF0000"/>
                </a:solidFill>
              </a:rPr>
              <a:t> особи, </a:t>
            </a:r>
            <a:r>
              <a:rPr lang="ru-RU" b="1" dirty="0" err="1">
                <a:solidFill>
                  <a:srgbClr val="FF0000"/>
                </a:solidFill>
              </a:rPr>
              <a:t>визначеної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договорі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), та </a:t>
            </a:r>
            <a:r>
              <a:rPr lang="ru-RU" b="1" dirty="0" err="1">
                <a:solidFill>
                  <a:srgbClr val="FF0000"/>
                </a:solidFill>
              </a:rPr>
              <a:t>страхові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ризики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пов’язані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цим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підлягають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страхуванню</a:t>
            </a:r>
            <a:r>
              <a:rPr lang="ru-RU" b="1" dirty="0">
                <a:solidFill>
                  <a:srgbClr val="FF0000"/>
                </a:solidFill>
              </a:rPr>
              <a:t> за </a:t>
            </a:r>
            <a:r>
              <a:rPr lang="ru-RU" b="1" dirty="0" err="1">
                <a:solidFill>
                  <a:srgbClr val="FF0000"/>
                </a:solidFill>
              </a:rPr>
              <a:t>цим</a:t>
            </a:r>
            <a:r>
              <a:rPr lang="ru-RU" b="1" dirty="0">
                <a:solidFill>
                  <a:srgbClr val="FF0000"/>
                </a:solidFill>
              </a:rPr>
              <a:t>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dirty="0" err="1" smtClean="0">
                <a:solidFill>
                  <a:prstClr val="black"/>
                </a:solidFill>
              </a:rPr>
              <a:t>Якщо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законом </a:t>
            </a:r>
            <a:r>
              <a:rPr lang="ru-RU" dirty="0" err="1">
                <a:solidFill>
                  <a:prstClr val="black"/>
                </a:solidFill>
              </a:rPr>
              <a:t>встановлений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обов’язок</a:t>
            </a:r>
            <a:r>
              <a:rPr lang="ru-RU" dirty="0">
                <a:solidFill>
                  <a:prstClr val="black"/>
                </a:solidFill>
              </a:rPr>
              <a:t> особи </a:t>
            </a:r>
            <a:r>
              <a:rPr lang="ru-RU" dirty="0" err="1">
                <a:solidFill>
                  <a:prstClr val="black"/>
                </a:solidFill>
              </a:rPr>
              <a:t>укласти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договір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об’єкт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визначається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вимог</a:t>
            </a:r>
            <a:r>
              <a:rPr lang="ru-RU" dirty="0">
                <a:solidFill>
                  <a:prstClr val="black"/>
                </a:solidFill>
              </a:rPr>
              <a:t> закону.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b="1" dirty="0" err="1" smtClean="0">
                <a:solidFill>
                  <a:prstClr val="black"/>
                </a:solidFill>
              </a:rPr>
              <a:t>Договір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у </a:t>
            </a:r>
            <a:r>
              <a:rPr lang="ru-RU" b="1" dirty="0" err="1">
                <a:solidFill>
                  <a:prstClr val="black"/>
                </a:solidFill>
              </a:rPr>
              <a:t>якому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відсутній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об’єкт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є </a:t>
            </a:r>
            <a:r>
              <a:rPr lang="ru-RU" b="1" dirty="0" err="1">
                <a:solidFill>
                  <a:prstClr val="black"/>
                </a:solidFill>
              </a:rPr>
              <a:t>нікчемним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7816" y="5747411"/>
            <a:ext cx="9529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має</a:t>
            </a:r>
            <a:r>
              <a:rPr lang="ru-RU" b="1" dirty="0"/>
              <a:t> </a:t>
            </a:r>
            <a:r>
              <a:rPr lang="ru-RU" b="1" dirty="0" err="1"/>
              <a:t>передбачати</a:t>
            </a:r>
            <a:r>
              <a:rPr lang="ru-RU" b="1" dirty="0"/>
              <a:t> </a:t>
            </a:r>
            <a:r>
              <a:rPr lang="ru-RU" b="1" dirty="0" err="1"/>
              <a:t>наявність</a:t>
            </a:r>
            <a:r>
              <a:rPr lang="ru-RU" b="1" dirty="0"/>
              <a:t> страхового </a:t>
            </a:r>
            <a:r>
              <a:rPr lang="ru-RU" b="1" dirty="0" err="1"/>
              <a:t>інтересу</a:t>
            </a:r>
            <a:r>
              <a:rPr lang="ru-RU" b="1" dirty="0"/>
              <a:t> у </a:t>
            </a:r>
            <a:r>
              <a:rPr lang="ru-RU" b="1" dirty="0" err="1"/>
              <a:t>потенційного</a:t>
            </a:r>
            <a:r>
              <a:rPr lang="ru-RU" b="1" dirty="0"/>
              <a:t> </a:t>
            </a:r>
            <a:r>
              <a:rPr lang="ru-RU" b="1" dirty="0" err="1"/>
              <a:t>страхувальника</a:t>
            </a:r>
            <a:r>
              <a:rPr lang="ru-RU" b="1" dirty="0"/>
              <a:t> (</a:t>
            </a:r>
            <a:r>
              <a:rPr lang="ru-RU" b="1" dirty="0" err="1"/>
              <a:t>іншої</a:t>
            </a:r>
            <a:r>
              <a:rPr lang="ru-RU" b="1" dirty="0"/>
              <a:t> особи, </a:t>
            </a:r>
            <a:r>
              <a:rPr lang="ru-RU" b="1" dirty="0" err="1"/>
              <a:t>визначеної</a:t>
            </a:r>
            <a:r>
              <a:rPr lang="ru-RU" b="1" dirty="0"/>
              <a:t> у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), 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випадків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 </a:t>
            </a:r>
            <a:r>
              <a:rPr lang="ru-RU" b="1" dirty="0" err="1"/>
              <a:t>договорів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обов’язковість</a:t>
            </a:r>
            <a:r>
              <a:rPr lang="ru-RU" b="1" dirty="0"/>
              <a:t> </a:t>
            </a:r>
            <a:r>
              <a:rPr lang="ru-RU" b="1" dirty="0" err="1"/>
              <a:t>яких</a:t>
            </a:r>
            <a:r>
              <a:rPr lang="ru-RU" b="1" dirty="0"/>
              <a:t> </a:t>
            </a:r>
            <a:r>
              <a:rPr lang="ru-RU" b="1" dirty="0" err="1"/>
              <a:t>визначена</a:t>
            </a:r>
            <a:r>
              <a:rPr lang="ru-RU" b="1" dirty="0"/>
              <a:t> законом.</a:t>
            </a:r>
          </a:p>
        </p:txBody>
      </p:sp>
      <p:sp>
        <p:nvSpPr>
          <p:cNvPr id="13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Особливості укладання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10604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416496" y="497166"/>
            <a:ext cx="8568952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укладається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виключно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письмовій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Цивільного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кодексу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письмової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правочину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оформляється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паперовій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електронного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документа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створеного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Законом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"Про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електронний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документообіг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порядку,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передбаченому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законодавством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комерцію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u="sng" dirty="0" smtClean="0">
              <a:solidFill>
                <a:srgbClr val="FF0000"/>
              </a:solidFill>
            </a:endParaRPr>
          </a:p>
          <a:p>
            <a:r>
              <a:rPr lang="ru-RU" b="1" u="sng" dirty="0" smtClean="0">
                <a:solidFill>
                  <a:srgbClr val="FF0000"/>
                </a:solidFill>
              </a:rPr>
              <a:t>У </a:t>
            </a:r>
            <a:r>
              <a:rPr lang="ru-RU" b="1" u="sng" dirty="0" err="1">
                <a:solidFill>
                  <a:srgbClr val="FF0000"/>
                </a:solidFill>
              </a:rPr>
              <a:t>разі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недотримання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письмової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форми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договір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страхування</a:t>
            </a:r>
            <a:r>
              <a:rPr lang="ru-RU" b="1" u="sng" dirty="0">
                <a:solidFill>
                  <a:srgbClr val="FF0000"/>
                </a:solidFill>
              </a:rPr>
              <a:t> є </a:t>
            </a:r>
            <a:r>
              <a:rPr lang="ru-RU" b="1" u="sng" dirty="0" err="1">
                <a:solidFill>
                  <a:srgbClr val="FF0000"/>
                </a:solidFill>
              </a:rPr>
              <a:t>нікчемним</a:t>
            </a:r>
            <a:r>
              <a:rPr lang="ru-RU" b="1" u="sng" dirty="0">
                <a:solidFill>
                  <a:srgbClr val="FF0000"/>
                </a:solidFill>
              </a:rPr>
              <a:t>.</a:t>
            </a:r>
          </a:p>
          <a:p>
            <a:endParaRPr lang="ru-RU" b="1" dirty="0" smtClean="0"/>
          </a:p>
          <a:p>
            <a:r>
              <a:rPr lang="ru-RU" b="1" dirty="0" smtClean="0"/>
              <a:t>Страховик </a:t>
            </a:r>
            <a:r>
              <a:rPr lang="ru-RU" b="1" dirty="0" err="1"/>
              <a:t>має</a:t>
            </a:r>
            <a:r>
              <a:rPr lang="ru-RU" b="1" dirty="0"/>
              <a:t> право </a:t>
            </a:r>
            <a:r>
              <a:rPr lang="ru-RU" b="1" dirty="0" err="1"/>
              <a:t>укладати</a:t>
            </a:r>
            <a:r>
              <a:rPr lang="ru-RU" b="1" dirty="0"/>
              <a:t> договори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u="sng" dirty="0" err="1"/>
              <a:t>виключно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</a:t>
            </a:r>
            <a:r>
              <a:rPr lang="ru-RU" b="1" dirty="0" err="1"/>
              <a:t>ліцензії</a:t>
            </a:r>
            <a:r>
              <a:rPr lang="ru-RU" b="1" dirty="0"/>
              <a:t> на </a:t>
            </a:r>
            <a:r>
              <a:rPr lang="ru-RU" b="1" dirty="0" err="1"/>
              <a:t>здійснення</a:t>
            </a:r>
            <a:r>
              <a:rPr lang="ru-RU" b="1" dirty="0"/>
              <a:t> </a:t>
            </a:r>
            <a:r>
              <a:rPr lang="ru-RU" b="1" dirty="0" err="1"/>
              <a:t>діяльності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отриманої</a:t>
            </a:r>
            <a:r>
              <a:rPr lang="ru-RU" b="1" dirty="0"/>
              <a:t> за </a:t>
            </a:r>
            <a:r>
              <a:rPr lang="ru-RU" b="1" dirty="0" err="1"/>
              <a:t>відповідними</a:t>
            </a:r>
            <a:r>
              <a:rPr lang="ru-RU" b="1" dirty="0"/>
              <a:t> </a:t>
            </a:r>
            <a:r>
              <a:rPr lang="ru-RU" b="1" dirty="0" err="1"/>
              <a:t>класами</a:t>
            </a:r>
            <a:r>
              <a:rPr lang="ru-RU" b="1" dirty="0"/>
              <a:t> (</a:t>
            </a:r>
            <a:r>
              <a:rPr lang="ru-RU" b="1" dirty="0" err="1"/>
              <a:t>ризиками</a:t>
            </a:r>
            <a:r>
              <a:rPr lang="ru-RU" b="1" dirty="0"/>
              <a:t> у межах </a:t>
            </a:r>
            <a:r>
              <a:rPr lang="ru-RU" b="1" dirty="0" err="1"/>
              <a:t>відповідного</a:t>
            </a:r>
            <a:r>
              <a:rPr lang="ru-RU" b="1" dirty="0"/>
              <a:t> </a:t>
            </a:r>
            <a:r>
              <a:rPr lang="ru-RU" b="1" dirty="0" err="1"/>
              <a:t>класу</a:t>
            </a:r>
            <a:r>
              <a:rPr lang="ru-RU" b="1" dirty="0"/>
              <a:t>)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  <a:p>
            <a:pPr algn="just"/>
            <a:r>
              <a:rPr lang="ru-RU" dirty="0"/>
              <a:t> 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5456" y="4601759"/>
            <a:ext cx="8579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Факт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посвідчуватися</a:t>
            </a:r>
            <a:r>
              <a:rPr lang="ru-RU" b="1" dirty="0"/>
              <a:t> </a:t>
            </a:r>
            <a:r>
              <a:rPr lang="ru-RU" b="1" dirty="0" err="1"/>
              <a:t>страховим</a:t>
            </a:r>
            <a:r>
              <a:rPr lang="ru-RU" b="1" dirty="0"/>
              <a:t> </a:t>
            </a:r>
            <a:r>
              <a:rPr lang="ru-RU" b="1" dirty="0" err="1"/>
              <a:t>полісом</a:t>
            </a:r>
            <a:r>
              <a:rPr lang="ru-RU" b="1" dirty="0"/>
              <a:t>, </a:t>
            </a:r>
            <a:r>
              <a:rPr lang="ru-RU" b="1" dirty="0" err="1"/>
              <a:t>сертифікатом</a:t>
            </a:r>
            <a:r>
              <a:rPr lang="ru-RU" b="1" dirty="0"/>
              <a:t>. </a:t>
            </a:r>
            <a:endParaRPr lang="ru-RU" b="1" dirty="0" smtClean="0"/>
          </a:p>
          <a:p>
            <a:r>
              <a:rPr lang="ru-RU" b="1" dirty="0" err="1" smtClean="0"/>
              <a:t>Договір</a:t>
            </a:r>
            <a:r>
              <a:rPr lang="ru-RU" b="1" dirty="0" smtClean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укладається</a:t>
            </a:r>
            <a:r>
              <a:rPr lang="ru-RU" b="1" dirty="0"/>
              <a:t> шляхом </a:t>
            </a:r>
            <a:r>
              <a:rPr lang="ru-RU" b="1" dirty="0" err="1"/>
              <a:t>приєднання</a:t>
            </a:r>
            <a:r>
              <a:rPr lang="ru-RU" b="1" dirty="0"/>
              <a:t> та в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передбачених</a:t>
            </a:r>
            <a:r>
              <a:rPr lang="ru-RU" b="1" dirty="0"/>
              <a:t> законом </a:t>
            </a:r>
            <a:r>
              <a:rPr lang="ru-RU" b="1" dirty="0" err="1"/>
              <a:t>випадках</a:t>
            </a:r>
            <a:r>
              <a:rPr lang="ru-RU" b="1" dirty="0"/>
              <a:t>, </a:t>
            </a:r>
            <a:r>
              <a:rPr lang="ru-RU" b="1" dirty="0" err="1"/>
              <a:t>складається</a:t>
            </a:r>
            <a:r>
              <a:rPr lang="ru-RU" b="1" dirty="0"/>
              <a:t> з </a:t>
            </a:r>
            <a:r>
              <a:rPr lang="ru-RU" b="1" dirty="0" err="1"/>
              <a:t>публічної</a:t>
            </a:r>
            <a:r>
              <a:rPr lang="ru-RU" b="1" dirty="0"/>
              <a:t> </a:t>
            </a:r>
            <a:r>
              <a:rPr lang="ru-RU" b="1" dirty="0" err="1"/>
              <a:t>частини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якою</a:t>
            </a:r>
            <a:r>
              <a:rPr lang="ru-RU" b="1" dirty="0"/>
              <a:t> є </a:t>
            </a:r>
            <a:r>
              <a:rPr lang="ru-RU" b="1" dirty="0" err="1"/>
              <a:t>загальні</a:t>
            </a:r>
            <a:r>
              <a:rPr lang="ru-RU" b="1" dirty="0"/>
              <a:t> </a:t>
            </a:r>
            <a:r>
              <a:rPr lang="ru-RU" b="1" dirty="0" err="1"/>
              <a:t>умови</a:t>
            </a:r>
            <a:r>
              <a:rPr lang="ru-RU" b="1" dirty="0"/>
              <a:t> страхового продукту, та </a:t>
            </a:r>
            <a:r>
              <a:rPr lang="ru-RU" b="1" dirty="0" err="1"/>
              <a:t>індивідуальної</a:t>
            </a:r>
            <a:r>
              <a:rPr lang="ru-RU" b="1" dirty="0"/>
              <a:t> </a:t>
            </a:r>
            <a:r>
              <a:rPr lang="ru-RU" b="1" dirty="0" err="1"/>
              <a:t>частини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якою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бути </a:t>
            </a:r>
            <a:r>
              <a:rPr lang="ru-RU" b="1" dirty="0" err="1"/>
              <a:t>страховий</a:t>
            </a:r>
            <a:r>
              <a:rPr lang="ru-RU" b="1" dirty="0"/>
              <a:t> </a:t>
            </a:r>
            <a:r>
              <a:rPr lang="ru-RU" b="1" dirty="0" err="1"/>
              <a:t>поліс</a:t>
            </a:r>
            <a:r>
              <a:rPr lang="ru-RU" b="1" dirty="0"/>
              <a:t>.</a:t>
            </a:r>
          </a:p>
        </p:txBody>
      </p:sp>
      <p:sp>
        <p:nvSpPr>
          <p:cNvPr id="13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Особливості укладання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13431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568" y="836712"/>
            <a:ext cx="3571875" cy="300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73224" y="620688"/>
            <a:ext cx="8568952" cy="5724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Строк і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територія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закінчується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закінчення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такому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договорі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uk-UA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У </a:t>
            </a:r>
            <a:r>
              <a:rPr lang="ru-RU" b="1" dirty="0" err="1">
                <a:solidFill>
                  <a:srgbClr val="FF0000"/>
                </a:solidFill>
              </a:rPr>
              <a:t>договорі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визначається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територія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географічна</a:t>
            </a:r>
            <a:r>
              <a:rPr lang="ru-RU" b="1" dirty="0">
                <a:solidFill>
                  <a:srgbClr val="FF0000"/>
                </a:solidFill>
              </a:rPr>
              <a:t> зона), на яку </a:t>
            </a:r>
            <a:r>
              <a:rPr lang="ru-RU" b="1" dirty="0" err="1">
                <a:solidFill>
                  <a:srgbClr val="FF0000"/>
                </a:solidFill>
              </a:rPr>
              <a:t>поширюється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покриття</a:t>
            </a:r>
            <a:r>
              <a:rPr lang="ru-RU" b="1" dirty="0">
                <a:solidFill>
                  <a:srgbClr val="FF0000"/>
                </a:solidFill>
              </a:rPr>
              <a:t> за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а </a:t>
            </a:r>
            <a:r>
              <a:rPr lang="ru-RU" b="1" dirty="0" err="1">
                <a:solidFill>
                  <a:srgbClr val="FF0000"/>
                </a:solidFill>
              </a:rPr>
              <a:t>також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обмеження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щодо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конкретних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територій</a:t>
            </a:r>
            <a:r>
              <a:rPr lang="ru-RU" b="1" dirty="0">
                <a:solidFill>
                  <a:srgbClr val="FF0000"/>
                </a:solidFill>
              </a:rPr>
              <a:t>, на </a:t>
            </a:r>
            <a:r>
              <a:rPr lang="ru-RU" b="1" dirty="0" err="1">
                <a:solidFill>
                  <a:srgbClr val="FF0000"/>
                </a:solidFill>
              </a:rPr>
              <a:t>які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покриття</a:t>
            </a:r>
            <a:r>
              <a:rPr lang="ru-RU" b="1" dirty="0">
                <a:solidFill>
                  <a:srgbClr val="FF0000"/>
                </a:solidFill>
              </a:rPr>
              <a:t> не </a:t>
            </a:r>
            <a:r>
              <a:rPr lang="ru-RU" b="1" dirty="0" err="1">
                <a:solidFill>
                  <a:srgbClr val="FF0000"/>
                </a:solidFill>
              </a:rPr>
              <a:t>поширюється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96816" y="1124744"/>
            <a:ext cx="63931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Строк </a:t>
            </a:r>
            <a:r>
              <a:rPr lang="ru-RU" b="1" dirty="0" err="1"/>
              <a:t>дії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встановлюється</a:t>
            </a:r>
            <a:r>
              <a:rPr lang="ru-RU" b="1" dirty="0"/>
              <a:t> за </a:t>
            </a:r>
            <a:r>
              <a:rPr lang="ru-RU" b="1" dirty="0" err="1"/>
              <a:t>згодою</a:t>
            </a:r>
            <a:r>
              <a:rPr lang="ru-RU" b="1" dirty="0"/>
              <a:t> страховика і </a:t>
            </a:r>
            <a:r>
              <a:rPr lang="ru-RU" b="1" dirty="0" err="1"/>
              <a:t>страхувальника</a:t>
            </a:r>
            <a:r>
              <a:rPr lang="ru-RU" b="1" dirty="0"/>
              <a:t> та </a:t>
            </a:r>
            <a:r>
              <a:rPr lang="ru-RU" b="1" dirty="0" err="1"/>
              <a:t>зазначається</a:t>
            </a:r>
            <a:r>
              <a:rPr lang="ru-RU" b="1" dirty="0"/>
              <a:t> в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  <a:p>
            <a:endParaRPr lang="ru-RU" dirty="0"/>
          </a:p>
          <a:p>
            <a:r>
              <a:rPr lang="ru-RU" dirty="0" err="1"/>
              <a:t>Якщо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законодавством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не </a:t>
            </a:r>
            <a:r>
              <a:rPr lang="ru-RU" dirty="0" err="1"/>
              <a:t>передбачено</a:t>
            </a:r>
            <a:r>
              <a:rPr lang="ru-RU" dirty="0"/>
              <a:t> </a:t>
            </a:r>
            <a:r>
              <a:rPr lang="ru-RU" dirty="0" err="1"/>
              <a:t>інше</a:t>
            </a:r>
            <a:r>
              <a:rPr lang="ru-RU" dirty="0"/>
              <a:t>, </a:t>
            </a:r>
            <a:r>
              <a:rPr lang="ru-RU" dirty="0" err="1"/>
              <a:t>договір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набирає</a:t>
            </a:r>
            <a:r>
              <a:rPr lang="ru-RU" dirty="0"/>
              <a:t> </a:t>
            </a:r>
            <a:r>
              <a:rPr lang="ru-RU" dirty="0" err="1"/>
              <a:t>чинності</a:t>
            </a:r>
            <a:r>
              <a:rPr lang="ru-RU" dirty="0"/>
              <a:t> з 0 годин дня, </a:t>
            </a:r>
            <a:r>
              <a:rPr lang="ru-RU" dirty="0" err="1"/>
              <a:t>наступного</a:t>
            </a:r>
            <a:r>
              <a:rPr lang="ru-RU" dirty="0"/>
              <a:t> за днем </a:t>
            </a:r>
            <a:r>
              <a:rPr lang="ru-RU" dirty="0" err="1"/>
              <a:t>укладення</a:t>
            </a:r>
            <a:r>
              <a:rPr lang="ru-RU" dirty="0"/>
              <a:t> договору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сплати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першої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(у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сплати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 </a:t>
            </a:r>
            <a:r>
              <a:rPr lang="ru-RU" dirty="0" err="1"/>
              <a:t>частинами</a:t>
            </a:r>
            <a:r>
              <a:rPr lang="ru-RU" dirty="0"/>
              <a:t>), та </a:t>
            </a:r>
            <a:r>
              <a:rPr lang="ru-RU" dirty="0" err="1"/>
              <a:t>закінчується</a:t>
            </a:r>
            <a:r>
              <a:rPr lang="ru-RU" dirty="0"/>
              <a:t> о 24 </a:t>
            </a:r>
            <a:r>
              <a:rPr lang="ru-RU" dirty="0" err="1"/>
              <a:t>годині</a:t>
            </a:r>
            <a:r>
              <a:rPr lang="ru-RU" dirty="0"/>
              <a:t> </a:t>
            </a:r>
            <a:r>
              <a:rPr lang="ru-RU" dirty="0" err="1"/>
              <a:t>дати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зазначена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як дата </a:t>
            </a:r>
            <a:r>
              <a:rPr lang="ru-RU" dirty="0" err="1"/>
              <a:t>закінчення</a:t>
            </a:r>
            <a:r>
              <a:rPr lang="ru-RU" dirty="0"/>
              <a:t> строку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. </a:t>
            </a:r>
          </a:p>
        </p:txBody>
      </p:sp>
      <p:sp>
        <p:nvSpPr>
          <p:cNvPr id="13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Особливості укладання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45659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23144" y="771216"/>
            <a:ext cx="9459712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ВІДМОВА ВІД ДОГОВОРУ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000" b="1" dirty="0" err="1" smtClean="0">
                <a:solidFill>
                  <a:prstClr val="black"/>
                </a:solidFill>
              </a:rPr>
              <a:t>Страхувальник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має</a:t>
            </a:r>
            <a:r>
              <a:rPr lang="ru-RU" sz="2000" b="1" dirty="0">
                <a:solidFill>
                  <a:prstClr val="black"/>
                </a:solidFill>
              </a:rPr>
              <a:t> право </a:t>
            </a:r>
            <a:r>
              <a:rPr lang="ru-RU" sz="2000" b="1" dirty="0" err="1">
                <a:solidFill>
                  <a:prstClr val="black"/>
                </a:solidFill>
              </a:rPr>
              <a:t>протягом</a:t>
            </a:r>
            <a:r>
              <a:rPr lang="ru-RU" sz="2000" b="1" dirty="0">
                <a:solidFill>
                  <a:prstClr val="black"/>
                </a:solidFill>
              </a:rPr>
              <a:t> 30 </a:t>
            </a:r>
            <a:r>
              <a:rPr lang="ru-RU" sz="2000" b="1" dirty="0" err="1">
                <a:solidFill>
                  <a:prstClr val="black"/>
                </a:solidFill>
              </a:rPr>
              <a:t>календарних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днів</a:t>
            </a:r>
            <a:r>
              <a:rPr lang="ru-RU" sz="2000" b="1" dirty="0">
                <a:solidFill>
                  <a:prstClr val="black"/>
                </a:solidFill>
              </a:rPr>
              <a:t> з дня </a:t>
            </a:r>
            <a:r>
              <a:rPr lang="ru-RU" sz="2000" b="1" dirty="0" err="1">
                <a:solidFill>
                  <a:prstClr val="black"/>
                </a:solidFill>
              </a:rPr>
              <a:t>укладення</a:t>
            </a:r>
            <a:r>
              <a:rPr lang="ru-RU" sz="2000" b="1" dirty="0">
                <a:solidFill>
                  <a:prstClr val="black"/>
                </a:solidFill>
              </a:rPr>
              <a:t> договору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відмовитися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</a:t>
            </a:r>
            <a:r>
              <a:rPr lang="ru-RU" sz="2000" b="1" dirty="0">
                <a:solidFill>
                  <a:prstClr val="black"/>
                </a:solidFill>
              </a:rPr>
              <a:t> такого договору без </a:t>
            </a:r>
            <a:r>
              <a:rPr lang="ru-RU" sz="2000" b="1" dirty="0" err="1">
                <a:solidFill>
                  <a:prstClr val="black"/>
                </a:solidFill>
              </a:rPr>
              <a:t>пояснення</a:t>
            </a:r>
            <a:r>
              <a:rPr lang="ru-RU" sz="2000" b="1" dirty="0">
                <a:solidFill>
                  <a:prstClr val="black"/>
                </a:solidFill>
              </a:rPr>
              <a:t> причин, </a:t>
            </a:r>
            <a:r>
              <a:rPr lang="ru-RU" sz="2000" b="1" dirty="0" err="1">
                <a:solidFill>
                  <a:prstClr val="black"/>
                </a:solidFill>
              </a:rPr>
              <a:t>крім</a:t>
            </a:r>
            <a:r>
              <a:rPr lang="ru-RU" sz="2000" b="1" dirty="0">
                <a:solidFill>
                  <a:prstClr val="black"/>
                </a:solidFill>
              </a:rPr>
              <a:t>: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1) </a:t>
            </a:r>
            <a:r>
              <a:rPr lang="ru-RU" sz="2000" b="1" dirty="0" err="1">
                <a:solidFill>
                  <a:prstClr val="black"/>
                </a:solidFill>
              </a:rPr>
              <a:t>договорів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, строк </a:t>
            </a:r>
            <a:r>
              <a:rPr lang="ru-RU" sz="2000" b="1" dirty="0" err="1">
                <a:solidFill>
                  <a:prstClr val="black"/>
                </a:solidFill>
              </a:rPr>
              <a:t>дії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яких</a:t>
            </a:r>
            <a:r>
              <a:rPr lang="ru-RU" sz="2000" b="1" dirty="0">
                <a:solidFill>
                  <a:prstClr val="black"/>
                </a:solidFill>
              </a:rPr>
              <a:t> становить </a:t>
            </a:r>
            <a:r>
              <a:rPr lang="ru-RU" sz="2000" b="1" dirty="0" err="1">
                <a:solidFill>
                  <a:prstClr val="black"/>
                </a:solidFill>
              </a:rPr>
              <a:t>менше</a:t>
            </a:r>
            <a:r>
              <a:rPr lang="ru-RU" sz="2000" b="1" dirty="0">
                <a:solidFill>
                  <a:prstClr val="black"/>
                </a:solidFill>
              </a:rPr>
              <a:t>  30 </a:t>
            </a:r>
            <a:r>
              <a:rPr lang="ru-RU" sz="2000" b="1" dirty="0" err="1">
                <a:solidFill>
                  <a:prstClr val="black"/>
                </a:solidFill>
              </a:rPr>
              <a:t>календарних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днів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2) </a:t>
            </a:r>
            <a:r>
              <a:rPr lang="ru-RU" sz="2000" b="1" dirty="0" err="1">
                <a:solidFill>
                  <a:prstClr val="black"/>
                </a:solidFill>
              </a:rPr>
              <a:t>випадків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якщо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повідомлено</a:t>
            </a:r>
            <a:r>
              <a:rPr lang="ru-RU" sz="2000" b="1" dirty="0">
                <a:solidFill>
                  <a:prstClr val="black"/>
                </a:solidFill>
              </a:rPr>
              <a:t> про </a:t>
            </a:r>
            <a:r>
              <a:rPr lang="ru-RU" sz="2000" b="1" dirty="0" err="1">
                <a:solidFill>
                  <a:prstClr val="black"/>
                </a:solidFill>
              </a:rPr>
              <a:t>настання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події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має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ознаки</a:t>
            </a:r>
            <a:r>
              <a:rPr lang="ru-RU" sz="2000" b="1" dirty="0">
                <a:solidFill>
                  <a:prstClr val="black"/>
                </a:solidFill>
              </a:rPr>
              <a:t> страхового </a:t>
            </a:r>
            <a:r>
              <a:rPr lang="ru-RU" sz="2000" b="1" dirty="0" err="1">
                <a:solidFill>
                  <a:prstClr val="black"/>
                </a:solidFill>
              </a:rPr>
              <a:t>випадку</a:t>
            </a:r>
            <a:r>
              <a:rPr lang="ru-RU" sz="2000" b="1" dirty="0">
                <a:solidFill>
                  <a:prstClr val="black"/>
                </a:solidFill>
              </a:rPr>
              <a:t>, за </a:t>
            </a:r>
            <a:r>
              <a:rPr lang="ru-RU" sz="2000" b="1" dirty="0" err="1">
                <a:solidFill>
                  <a:prstClr val="black"/>
                </a:solidFill>
              </a:rPr>
              <a:t>цим</a:t>
            </a:r>
            <a:r>
              <a:rPr lang="ru-RU" sz="2000" b="1" dirty="0">
                <a:solidFill>
                  <a:prstClr val="black"/>
                </a:solidFill>
              </a:rPr>
              <a:t> договором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 smtClean="0">
                <a:solidFill>
                  <a:prstClr val="black"/>
                </a:solidFill>
              </a:rPr>
              <a:t>3) </a:t>
            </a:r>
            <a:r>
              <a:rPr lang="ru-RU" sz="2000" b="1" dirty="0" err="1">
                <a:solidFill>
                  <a:prstClr val="black"/>
                </a:solidFill>
              </a:rPr>
              <a:t>договорів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обов’язкового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цивільно-правової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наземних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транспортних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засобів</a:t>
            </a:r>
            <a:r>
              <a:rPr lang="ru-RU" sz="2000" b="1" dirty="0" smtClean="0">
                <a:solidFill>
                  <a:prstClr val="black"/>
                </a:solidFill>
              </a:rPr>
              <a:t>.</a:t>
            </a:r>
          </a:p>
          <a:p>
            <a:endParaRPr lang="ru-RU" sz="2000" b="1" dirty="0" smtClean="0">
              <a:solidFill>
                <a:prstClr val="black"/>
              </a:solidFill>
            </a:endParaRPr>
          </a:p>
          <a:p>
            <a:r>
              <a:rPr lang="ru-RU" sz="2000" b="1" dirty="0"/>
              <a:t>Про </a:t>
            </a:r>
            <a:r>
              <a:rPr lang="ru-RU" sz="2000" b="1" dirty="0" err="1"/>
              <a:t>намір</a:t>
            </a:r>
            <a:r>
              <a:rPr lang="ru-RU" sz="2000" b="1" dirty="0"/>
              <a:t> </a:t>
            </a:r>
            <a:r>
              <a:rPr lang="ru-RU" sz="2000" b="1" dirty="0" err="1"/>
              <a:t>відмовитися</a:t>
            </a:r>
            <a:r>
              <a:rPr lang="ru-RU" sz="2000" b="1" dirty="0"/>
              <a:t> </a:t>
            </a:r>
            <a:r>
              <a:rPr lang="ru-RU" sz="2000" b="1" dirty="0" err="1"/>
              <a:t>від</a:t>
            </a:r>
            <a:r>
              <a:rPr lang="ru-RU" sz="2000" b="1" dirty="0"/>
              <a:t> договору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страхувальник</a:t>
            </a:r>
            <a:r>
              <a:rPr lang="ru-RU" sz="2000" b="1" dirty="0"/>
              <a:t> </a:t>
            </a:r>
            <a:r>
              <a:rPr lang="ru-RU" sz="2000" b="1" dirty="0" err="1"/>
              <a:t>повідомляє</a:t>
            </a:r>
            <a:r>
              <a:rPr lang="ru-RU" sz="2000" b="1" dirty="0"/>
              <a:t> страховика у </a:t>
            </a:r>
            <a:r>
              <a:rPr lang="ru-RU" sz="2000" b="1" dirty="0" err="1"/>
              <a:t>письмовій</a:t>
            </a:r>
            <a:r>
              <a:rPr lang="ru-RU" sz="2000" b="1" dirty="0"/>
              <a:t> (</a:t>
            </a:r>
            <a:r>
              <a:rPr lang="ru-RU" sz="2000" b="1" dirty="0" err="1"/>
              <a:t>електронній</a:t>
            </a:r>
            <a:r>
              <a:rPr lang="ru-RU" sz="2000" b="1" dirty="0"/>
              <a:t>) </a:t>
            </a:r>
            <a:r>
              <a:rPr lang="ru-RU" sz="2000" b="1" dirty="0" err="1"/>
              <a:t>формі</a:t>
            </a:r>
            <a:r>
              <a:rPr lang="ru-RU" sz="2000" b="1" dirty="0" smtClean="0"/>
              <a:t>.</a:t>
            </a:r>
          </a:p>
          <a:p>
            <a:endParaRPr lang="ru-RU" sz="2000" b="1" dirty="0"/>
          </a:p>
          <a:p>
            <a:r>
              <a:rPr lang="ru-RU" sz="2000" b="1" dirty="0" smtClean="0"/>
              <a:t>Страховик </a:t>
            </a:r>
            <a:r>
              <a:rPr lang="ru-RU" sz="2000" b="1" dirty="0" err="1"/>
              <a:t>зобов’язаний</a:t>
            </a:r>
            <a:r>
              <a:rPr lang="ru-RU" sz="2000" b="1" dirty="0"/>
              <a:t> </a:t>
            </a:r>
            <a:r>
              <a:rPr lang="ru-RU" sz="2000" b="1" dirty="0" err="1"/>
              <a:t>повернути</a:t>
            </a:r>
            <a:r>
              <a:rPr lang="ru-RU" sz="2000" b="1" dirty="0"/>
              <a:t> </a:t>
            </a:r>
            <a:r>
              <a:rPr lang="ru-RU" sz="2000" b="1" dirty="0" err="1"/>
              <a:t>страхувальнику</a:t>
            </a:r>
            <a:r>
              <a:rPr lang="ru-RU" sz="2000" b="1" dirty="0"/>
              <a:t> </a:t>
            </a:r>
            <a:r>
              <a:rPr lang="ru-RU" sz="2000" b="1" dirty="0" err="1"/>
              <a:t>сплачену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err="1" smtClean="0"/>
              <a:t>страхову</a:t>
            </a:r>
            <a:r>
              <a:rPr lang="ru-RU" sz="2000" b="1" dirty="0" smtClean="0"/>
              <a:t> </a:t>
            </a:r>
            <a:r>
              <a:rPr lang="ru-RU" sz="2000" b="1" dirty="0" err="1"/>
              <a:t>премію</a:t>
            </a:r>
            <a:r>
              <a:rPr lang="ru-RU" sz="2000" b="1" dirty="0"/>
              <a:t> </a:t>
            </a:r>
            <a:r>
              <a:rPr lang="ru-RU" sz="2000" b="1" dirty="0" err="1"/>
              <a:t>повністю</a:t>
            </a:r>
            <a:r>
              <a:rPr lang="ru-RU" sz="2000" b="1" dirty="0"/>
              <a:t>, за </a:t>
            </a:r>
            <a:r>
              <a:rPr lang="ru-RU" sz="2000" b="1" dirty="0" err="1"/>
              <a:t>умови</a:t>
            </a:r>
            <a:r>
              <a:rPr lang="ru-RU" sz="2000" b="1" dirty="0"/>
              <a:t>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протягом</a:t>
            </a:r>
            <a:r>
              <a:rPr lang="ru-RU" sz="2000" b="1" dirty="0"/>
              <a:t> </a:t>
            </a:r>
            <a:r>
              <a:rPr lang="ru-RU" sz="2000" b="1" dirty="0" err="1"/>
              <a:t>цього</a:t>
            </a:r>
            <a:r>
              <a:rPr lang="ru-RU" sz="2000" b="1" dirty="0"/>
              <a:t> </a:t>
            </a:r>
            <a:r>
              <a:rPr lang="ru-RU" sz="2000" b="1" dirty="0" err="1"/>
              <a:t>періоду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smtClean="0"/>
              <a:t>не </a:t>
            </a:r>
            <a:r>
              <a:rPr lang="ru-RU" sz="2000" b="1" dirty="0" err="1"/>
              <a:t>відбулася</a:t>
            </a:r>
            <a:r>
              <a:rPr lang="ru-RU" sz="2000" b="1" dirty="0"/>
              <a:t> </a:t>
            </a:r>
            <a:r>
              <a:rPr lang="ru-RU" sz="2000" b="1" dirty="0" err="1"/>
              <a:t>подія</a:t>
            </a:r>
            <a:r>
              <a:rPr lang="ru-RU" sz="2000" b="1" dirty="0"/>
              <a:t>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має</a:t>
            </a:r>
            <a:r>
              <a:rPr lang="ru-RU" sz="2000" b="1" dirty="0"/>
              <a:t> </a:t>
            </a:r>
            <a:r>
              <a:rPr lang="ru-RU" sz="2000" b="1" dirty="0" err="1"/>
              <a:t>ознаки</a:t>
            </a:r>
            <a:r>
              <a:rPr lang="ru-RU" sz="2000" b="1" dirty="0"/>
              <a:t> страхового </a:t>
            </a:r>
            <a:r>
              <a:rPr lang="ru-RU" sz="2000" b="1" dirty="0" err="1"/>
              <a:t>випадку</a:t>
            </a:r>
            <a:r>
              <a:rPr lang="ru-RU" sz="2000" b="1" dirty="0"/>
              <a:t>.</a:t>
            </a:r>
          </a:p>
          <a:p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2720" y="4942188"/>
            <a:ext cx="1023072" cy="1747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Особливості укладання договорів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619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КЛАСИ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8">
            <a:extLst>
              <a:ext uri="{FF2B5EF4-FFF2-40B4-BE49-F238E27FC236}">
                <a16:creationId xmlns="" xmlns:a16="http://schemas.microsoft.com/office/drawing/2014/main" id="{6AD4AEB4-D71D-4800-B17E-7A02B22C511F}"/>
              </a:ext>
            </a:extLst>
          </p:cNvPr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9">
            <a:extLst>
              <a:ext uri="{FF2B5EF4-FFF2-40B4-BE49-F238E27FC236}">
                <a16:creationId xmlns="" xmlns:a16="http://schemas.microsoft.com/office/drawing/2014/main" id="{98138455-856E-4014-A4BB-00C41D10A37E}"/>
              </a:ext>
            </a:extLst>
          </p:cNvPr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10">
            <a:extLst>
              <a:ext uri="{FF2B5EF4-FFF2-40B4-BE49-F238E27FC236}">
                <a16:creationId xmlns="" xmlns:a16="http://schemas.microsoft.com/office/drawing/2014/main" id="{A5160DA9-0D39-4154-A975-FD1B0B27FE15}"/>
              </a:ext>
            </a:extLst>
          </p:cNvPr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11">
            <a:extLst>
              <a:ext uri="{FF2B5EF4-FFF2-40B4-BE49-F238E27FC236}">
                <a16:creationId xmlns="" xmlns:a16="http://schemas.microsoft.com/office/drawing/2014/main" id="{0D4A041B-7984-43E2-891E-04195B6B1674}"/>
              </a:ext>
            </a:extLst>
          </p:cNvPr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CF57280C-2284-43A6-8F4D-AD245F052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284" y="980728"/>
            <a:ext cx="2597119" cy="21108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3F70D1F2-5B78-4541-A0A6-8016152CF3FC}"/>
              </a:ext>
            </a:extLst>
          </p:cNvPr>
          <p:cNvSpPr txBox="1"/>
          <p:nvPr/>
        </p:nvSpPr>
        <p:spPr>
          <a:xfrm>
            <a:off x="272480" y="827050"/>
            <a:ext cx="619268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До </a:t>
            </a:r>
            <a:r>
              <a:rPr lang="ru-RU" b="1" dirty="0" err="1">
                <a:solidFill>
                  <a:prstClr val="black"/>
                </a:solidFill>
              </a:rPr>
              <a:t>класів</a:t>
            </a:r>
            <a:r>
              <a:rPr lang="ru-RU" b="1" dirty="0">
                <a:solidFill>
                  <a:prstClr val="black"/>
                </a:solidFill>
              </a:rPr>
              <a:t> страхування </a:t>
            </a:r>
            <a:r>
              <a:rPr lang="ru-RU" b="1" dirty="0" err="1">
                <a:solidFill>
                  <a:prstClr val="black"/>
                </a:solidFill>
              </a:rPr>
              <a:t>іншого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ніж</a:t>
            </a:r>
            <a:r>
              <a:rPr lang="ru-RU" b="1" dirty="0">
                <a:solidFill>
                  <a:prstClr val="black"/>
                </a:solidFill>
              </a:rPr>
              <a:t> страхування </a:t>
            </a:r>
            <a:r>
              <a:rPr lang="ru-RU" b="1" dirty="0" err="1">
                <a:solidFill>
                  <a:prstClr val="black"/>
                </a:solidFill>
              </a:rPr>
              <a:t>життя</a:t>
            </a:r>
            <a:r>
              <a:rPr lang="ru-RU" b="1" dirty="0">
                <a:solidFill>
                  <a:prstClr val="black"/>
                </a:solidFill>
              </a:rPr>
              <a:t>, належать 18 </a:t>
            </a:r>
            <a:r>
              <a:rPr lang="ru-RU" b="1" dirty="0" err="1">
                <a:solidFill>
                  <a:prstClr val="black"/>
                </a:solidFill>
              </a:rPr>
              <a:t>класів</a:t>
            </a:r>
            <a:r>
              <a:rPr lang="ru-RU" b="1" dirty="0">
                <a:solidFill>
                  <a:prstClr val="black"/>
                </a:solidFill>
              </a:rPr>
              <a:t>, а </a:t>
            </a:r>
            <a:r>
              <a:rPr lang="ru-RU" b="1" dirty="0" err="1">
                <a:solidFill>
                  <a:prstClr val="black"/>
                </a:solidFill>
              </a:rPr>
              <a:t>саме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1 - страхування від </a:t>
            </a:r>
            <a:r>
              <a:rPr lang="ru-RU" dirty="0" err="1">
                <a:solidFill>
                  <a:prstClr val="black"/>
                </a:solidFill>
              </a:rPr>
              <a:t>нещасного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 (у тому </a:t>
            </a:r>
            <a:r>
              <a:rPr lang="ru-RU" dirty="0" err="1">
                <a:solidFill>
                  <a:prstClr val="black"/>
                </a:solidFill>
              </a:rPr>
              <a:t>числі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виробничої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травми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професійного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захворювання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2 - страхування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хвороби</a:t>
            </a:r>
            <a:r>
              <a:rPr lang="ru-RU" dirty="0">
                <a:solidFill>
                  <a:prstClr val="black"/>
                </a:solidFill>
              </a:rPr>
              <a:t> (у тому </a:t>
            </a:r>
            <a:r>
              <a:rPr lang="ru-RU" dirty="0" err="1">
                <a:solidFill>
                  <a:prstClr val="black"/>
                </a:solidFill>
              </a:rPr>
              <a:t>числі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медичне</a:t>
            </a:r>
            <a:r>
              <a:rPr lang="ru-RU" dirty="0">
                <a:solidFill>
                  <a:prstClr val="black"/>
                </a:solidFill>
              </a:rPr>
              <a:t> страхування);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3 - страхування </a:t>
            </a:r>
            <a:r>
              <a:rPr lang="ru-RU" dirty="0" err="1">
                <a:solidFill>
                  <a:prstClr val="black"/>
                </a:solidFill>
              </a:rPr>
              <a:t>наземних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транспортних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засобів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залізничного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складу);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64424245-38F3-456D-9102-663B289E0ED7}"/>
              </a:ext>
            </a:extLst>
          </p:cNvPr>
          <p:cNvSpPr txBox="1"/>
          <p:nvPr/>
        </p:nvSpPr>
        <p:spPr>
          <a:xfrm>
            <a:off x="254454" y="3412373"/>
            <a:ext cx="914501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4 - страхування </a:t>
            </a:r>
            <a:r>
              <a:rPr lang="ru-RU" dirty="0" err="1">
                <a:solidFill>
                  <a:prstClr val="black"/>
                </a:solidFill>
              </a:rPr>
              <a:t>залізничного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рухомого</a:t>
            </a:r>
            <a:r>
              <a:rPr lang="ru-RU" dirty="0">
                <a:solidFill>
                  <a:prstClr val="black"/>
                </a:solidFill>
              </a:rPr>
              <a:t> складу;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5 - страхування </a:t>
            </a:r>
            <a:r>
              <a:rPr lang="ru-RU" dirty="0" err="1">
                <a:solidFill>
                  <a:prstClr val="black"/>
                </a:solidFill>
              </a:rPr>
              <a:t>повітряних</a:t>
            </a:r>
            <a:r>
              <a:rPr lang="ru-RU" dirty="0">
                <a:solidFill>
                  <a:prstClr val="black"/>
                </a:solidFill>
              </a:rPr>
              <a:t> суден;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6 - страхування </a:t>
            </a:r>
            <a:r>
              <a:rPr lang="ru-RU" dirty="0" err="1">
                <a:solidFill>
                  <a:prstClr val="black"/>
                </a:solidFill>
              </a:rPr>
              <a:t>водних</a:t>
            </a:r>
            <a:r>
              <a:rPr lang="ru-RU" dirty="0">
                <a:solidFill>
                  <a:prstClr val="black"/>
                </a:solidFill>
              </a:rPr>
              <a:t> суден (</a:t>
            </a:r>
            <a:r>
              <a:rPr lang="ru-RU" dirty="0" err="1">
                <a:solidFill>
                  <a:prstClr val="black"/>
                </a:solidFill>
              </a:rPr>
              <a:t>морських</a:t>
            </a:r>
            <a:r>
              <a:rPr lang="ru-RU" dirty="0">
                <a:solidFill>
                  <a:prstClr val="black"/>
                </a:solidFill>
              </a:rPr>
              <a:t> суден, суден </a:t>
            </a:r>
            <a:r>
              <a:rPr lang="ru-RU" dirty="0" err="1">
                <a:solidFill>
                  <a:prstClr val="black"/>
                </a:solidFill>
              </a:rPr>
              <a:t>внутрішнього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плавання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самохідних</a:t>
            </a:r>
            <a:r>
              <a:rPr lang="ru-RU" dirty="0">
                <a:solidFill>
                  <a:prstClr val="black"/>
                </a:solidFill>
              </a:rPr>
              <a:t> чи </a:t>
            </a:r>
            <a:r>
              <a:rPr lang="ru-RU" dirty="0" err="1">
                <a:solidFill>
                  <a:prstClr val="black"/>
                </a:solidFill>
              </a:rPr>
              <a:t>несамохідних</a:t>
            </a:r>
            <a:r>
              <a:rPr lang="ru-RU" dirty="0">
                <a:solidFill>
                  <a:prstClr val="black"/>
                </a:solidFill>
              </a:rPr>
              <a:t> плавучих </a:t>
            </a:r>
            <a:r>
              <a:rPr lang="ru-RU" dirty="0" err="1">
                <a:solidFill>
                  <a:prstClr val="black"/>
                </a:solidFill>
              </a:rPr>
              <a:t>споруд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7 - страхування майна,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перевозиться (</a:t>
            </a:r>
            <a:r>
              <a:rPr lang="ru-RU" dirty="0" err="1">
                <a:solidFill>
                  <a:prstClr val="black"/>
                </a:solidFill>
              </a:rPr>
              <a:t>включаючи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вантаж</a:t>
            </a:r>
            <a:r>
              <a:rPr lang="ru-RU" dirty="0">
                <a:solidFill>
                  <a:prstClr val="black"/>
                </a:solidFill>
              </a:rPr>
              <a:t>, багаж (</a:t>
            </a:r>
            <a:r>
              <a:rPr lang="ru-RU" dirty="0" err="1">
                <a:solidFill>
                  <a:prstClr val="black"/>
                </a:solidFill>
              </a:rPr>
              <a:t>вантажобагаж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8 - страхування майна від </a:t>
            </a:r>
            <a:r>
              <a:rPr lang="ru-RU" dirty="0" err="1">
                <a:solidFill>
                  <a:prstClr val="black"/>
                </a:solidFill>
              </a:rPr>
              <a:t>вогню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небезпечного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впливу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природних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явищ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9 - страхування майна від </a:t>
            </a:r>
            <a:r>
              <a:rPr lang="ru-RU" dirty="0" err="1">
                <a:solidFill>
                  <a:prstClr val="black"/>
                </a:solidFill>
              </a:rPr>
              <a:t>шкоди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заподіяної</a:t>
            </a:r>
            <a:r>
              <a:rPr lang="ru-RU" dirty="0">
                <a:solidFill>
                  <a:prstClr val="black"/>
                </a:solidFill>
              </a:rPr>
              <a:t> градом, морозом, </a:t>
            </a:r>
            <a:r>
              <a:rPr lang="ru-RU" dirty="0" err="1">
                <a:solidFill>
                  <a:prstClr val="black"/>
                </a:solidFill>
              </a:rPr>
              <a:t>іншими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подіями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включаючи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крадіжку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розбій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грабіж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умисне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пошкодження</a:t>
            </a:r>
            <a:r>
              <a:rPr lang="ru-RU" dirty="0">
                <a:solidFill>
                  <a:prstClr val="black"/>
                </a:solidFill>
              </a:rPr>
              <a:t>/</a:t>
            </a:r>
            <a:r>
              <a:rPr lang="ru-RU" dirty="0" err="1">
                <a:solidFill>
                  <a:prstClr val="black"/>
                </a:solidFill>
              </a:rPr>
              <a:t>знищення</a:t>
            </a:r>
            <a:r>
              <a:rPr lang="ru-RU" dirty="0">
                <a:solidFill>
                  <a:prstClr val="black"/>
                </a:solidFill>
              </a:rPr>
              <a:t> майна), 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подій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визначених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класі</a:t>
            </a:r>
            <a:r>
              <a:rPr lang="ru-RU" dirty="0">
                <a:solidFill>
                  <a:prstClr val="black"/>
                </a:solidFill>
              </a:rPr>
              <a:t> 8;</a:t>
            </a:r>
          </a:p>
        </p:txBody>
      </p:sp>
    </p:spTree>
    <p:extLst>
      <p:ext uri="{BB962C8B-B14F-4D97-AF65-F5344CB8AC3E}">
        <p14:creationId xmlns:p14="http://schemas.microsoft.com/office/powerpoint/2010/main" val="40077112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776536" y="999098"/>
            <a:ext cx="669674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10 - страхування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, яка </a:t>
            </a:r>
            <a:r>
              <a:rPr lang="ru-RU" dirty="0" err="1">
                <a:solidFill>
                  <a:prstClr val="black"/>
                </a:solidFill>
              </a:rPr>
              <a:t>виникає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використання</a:t>
            </a:r>
            <a:r>
              <a:rPr lang="ru-RU" dirty="0">
                <a:solidFill>
                  <a:prstClr val="black"/>
                </a:solidFill>
              </a:rPr>
              <a:t> наземного транспортного </a:t>
            </a:r>
            <a:r>
              <a:rPr lang="ru-RU" dirty="0" err="1">
                <a:solidFill>
                  <a:prstClr val="black"/>
                </a:solidFill>
              </a:rPr>
              <a:t>засобу</a:t>
            </a:r>
            <a:r>
              <a:rPr lang="ru-RU" dirty="0">
                <a:solidFill>
                  <a:prstClr val="black"/>
                </a:solidFill>
              </a:rPr>
              <a:t> (у тому </a:t>
            </a:r>
            <a:r>
              <a:rPr lang="ru-RU" dirty="0" err="1">
                <a:solidFill>
                  <a:prstClr val="black"/>
                </a:solidFill>
              </a:rPr>
              <a:t>числі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перевізника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11 - страхування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, яка </a:t>
            </a:r>
            <a:r>
              <a:rPr lang="ru-RU" dirty="0" err="1">
                <a:solidFill>
                  <a:prstClr val="black"/>
                </a:solidFill>
              </a:rPr>
              <a:t>виникає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використання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повітряного</a:t>
            </a:r>
            <a:r>
              <a:rPr lang="ru-RU" dirty="0">
                <a:solidFill>
                  <a:prstClr val="black"/>
                </a:solidFill>
              </a:rPr>
              <a:t> судна (у тому </a:t>
            </a:r>
            <a:r>
              <a:rPr lang="ru-RU" dirty="0" err="1">
                <a:solidFill>
                  <a:prstClr val="black"/>
                </a:solidFill>
              </a:rPr>
              <a:t>числі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перевізника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prstClr val="black"/>
                </a:solidFill>
              </a:rPr>
              <a:t>клас 12 - страхування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, яка </a:t>
            </a:r>
            <a:r>
              <a:rPr lang="ru-RU" dirty="0" err="1">
                <a:solidFill>
                  <a:prstClr val="black"/>
                </a:solidFill>
              </a:rPr>
              <a:t>виникає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використання</a:t>
            </a:r>
            <a:r>
              <a:rPr lang="ru-RU" dirty="0">
                <a:solidFill>
                  <a:prstClr val="black"/>
                </a:solidFill>
              </a:rPr>
              <a:t> водного судна (у тому </a:t>
            </a:r>
            <a:r>
              <a:rPr lang="ru-RU" dirty="0" err="1">
                <a:solidFill>
                  <a:prstClr val="black"/>
                </a:solidFill>
              </a:rPr>
              <a:t>числі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перевізника</a:t>
            </a:r>
            <a:r>
              <a:rPr lang="ru-RU" dirty="0" smtClean="0">
                <a:solidFill>
                  <a:prstClr val="black"/>
                </a:solidFill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prstClr val="black"/>
                </a:solidFill>
              </a:rPr>
              <a:t>клас</a:t>
            </a:r>
            <a:r>
              <a:rPr lang="ru-RU" dirty="0">
                <a:solidFill>
                  <a:prstClr val="black"/>
                </a:solidFill>
              </a:rPr>
              <a:t> 13 -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визначеної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класах</a:t>
            </a:r>
            <a:r>
              <a:rPr lang="ru-RU" dirty="0">
                <a:solidFill>
                  <a:prstClr val="black"/>
                </a:solidFill>
              </a:rPr>
              <a:t> 10, 11, 12);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prstClr val="black"/>
                </a:solidFill>
              </a:rPr>
              <a:t>клас</a:t>
            </a:r>
            <a:r>
              <a:rPr lang="ru-RU" dirty="0">
                <a:solidFill>
                  <a:prstClr val="black"/>
                </a:solidFill>
              </a:rPr>
              <a:t> 14 -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кредитів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prstClr val="black"/>
                </a:solidFill>
              </a:rPr>
              <a:t>клас</a:t>
            </a:r>
            <a:r>
              <a:rPr lang="ru-RU" dirty="0">
                <a:solidFill>
                  <a:prstClr val="black"/>
                </a:solidFill>
              </a:rPr>
              <a:t> 15 -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поруки (</a:t>
            </a:r>
            <a:r>
              <a:rPr lang="ru-RU" dirty="0" err="1">
                <a:solidFill>
                  <a:prstClr val="black"/>
                </a:solidFill>
              </a:rPr>
              <a:t>гарантії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prstClr val="black"/>
                </a:solidFill>
              </a:rPr>
              <a:t>клас</a:t>
            </a:r>
            <a:r>
              <a:rPr lang="ru-RU" dirty="0">
                <a:solidFill>
                  <a:prstClr val="black"/>
                </a:solidFill>
              </a:rPr>
              <a:t> 16 -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фінансових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ризиків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визначених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класами</a:t>
            </a:r>
            <a:r>
              <a:rPr lang="ru-RU" dirty="0">
                <a:solidFill>
                  <a:prstClr val="black"/>
                </a:solidFill>
              </a:rPr>
              <a:t> 14, 15);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prstClr val="black"/>
                </a:solidFill>
              </a:rPr>
              <a:t>клас</a:t>
            </a:r>
            <a:r>
              <a:rPr lang="ru-RU" dirty="0">
                <a:solidFill>
                  <a:prstClr val="black"/>
                </a:solidFill>
              </a:rPr>
              <a:t> 17 -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судових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>
                <a:solidFill>
                  <a:prstClr val="black"/>
                </a:solidFill>
              </a:rPr>
              <a:t>клас</a:t>
            </a:r>
            <a:r>
              <a:rPr lang="ru-RU" dirty="0">
                <a:solidFill>
                  <a:prstClr val="black"/>
                </a:solidFill>
              </a:rPr>
              <a:t> 18 -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пов’язаних</a:t>
            </a:r>
            <a:r>
              <a:rPr lang="ru-RU" dirty="0">
                <a:solidFill>
                  <a:prstClr val="black"/>
                </a:solidFill>
              </a:rPr>
              <a:t> з </a:t>
            </a:r>
            <a:r>
              <a:rPr lang="ru-RU" dirty="0" err="1">
                <a:solidFill>
                  <a:prstClr val="black"/>
                </a:solidFill>
              </a:rPr>
              <a:t>наданням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допомоги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асистанс</a:t>
            </a:r>
            <a:r>
              <a:rPr lang="ru-RU" dirty="0">
                <a:solidFill>
                  <a:prstClr val="black"/>
                </a:solidFill>
              </a:rPr>
              <a:t>) особам, </a:t>
            </a:r>
            <a:r>
              <a:rPr lang="ru-RU" dirty="0" err="1">
                <a:solidFill>
                  <a:prstClr val="black"/>
                </a:solidFill>
              </a:rPr>
              <a:t>які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потрапили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скрутне</a:t>
            </a:r>
            <a:r>
              <a:rPr lang="ru-RU" dirty="0">
                <a:solidFill>
                  <a:prstClr val="black"/>
                </a:solidFill>
              </a:rPr>
              <a:t> становище </a:t>
            </a:r>
            <a:r>
              <a:rPr lang="ru-RU" dirty="0" err="1">
                <a:solidFill>
                  <a:prstClr val="black"/>
                </a:solidFill>
              </a:rPr>
              <a:t>під</a:t>
            </a:r>
            <a:r>
              <a:rPr lang="ru-RU" dirty="0">
                <a:solidFill>
                  <a:prstClr val="black"/>
                </a:solidFill>
              </a:rPr>
              <a:t> час </a:t>
            </a:r>
            <a:r>
              <a:rPr lang="ru-RU" dirty="0" err="1">
                <a:solidFill>
                  <a:prstClr val="black"/>
                </a:solidFill>
              </a:rPr>
              <a:t>здійснення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подорожі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B3808C2-058F-424B-BCA6-109BBD6D6F36}"/>
              </a:ext>
            </a:extLst>
          </p:cNvPr>
          <p:cNvSpPr txBox="1"/>
          <p:nvPr/>
        </p:nvSpPr>
        <p:spPr>
          <a:xfrm>
            <a:off x="416496" y="513546"/>
            <a:ext cx="8208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До </a:t>
            </a:r>
            <a:r>
              <a:rPr lang="ru-RU" b="1" dirty="0" err="1">
                <a:solidFill>
                  <a:prstClr val="black"/>
                </a:solidFill>
              </a:rPr>
              <a:t>класів</a:t>
            </a:r>
            <a:r>
              <a:rPr lang="ru-RU" b="1" dirty="0">
                <a:solidFill>
                  <a:prstClr val="black"/>
                </a:solidFill>
              </a:rPr>
              <a:t> страхування </a:t>
            </a:r>
            <a:r>
              <a:rPr lang="ru-RU" b="1" dirty="0" err="1">
                <a:solidFill>
                  <a:prstClr val="black"/>
                </a:solidFill>
              </a:rPr>
              <a:t>іншого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ніж</a:t>
            </a:r>
            <a:r>
              <a:rPr lang="ru-RU" b="1" dirty="0">
                <a:solidFill>
                  <a:prstClr val="black"/>
                </a:solidFill>
              </a:rPr>
              <a:t> страхування </a:t>
            </a:r>
            <a:r>
              <a:rPr lang="ru-RU" b="1" dirty="0" err="1">
                <a:solidFill>
                  <a:prstClr val="black"/>
                </a:solidFill>
              </a:rPr>
              <a:t>життя</a:t>
            </a:r>
            <a:r>
              <a:rPr lang="ru-RU" b="1" dirty="0">
                <a:solidFill>
                  <a:prstClr val="black"/>
                </a:solidFill>
              </a:rPr>
              <a:t>, належать </a:t>
            </a:r>
            <a:r>
              <a:rPr lang="ru-RU" b="1" dirty="0" err="1">
                <a:solidFill>
                  <a:prstClr val="black"/>
                </a:solidFill>
              </a:rPr>
              <a:t>також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КЛАСИ СТРАХУВАННЯ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793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776536" y="999098"/>
            <a:ext cx="828092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1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нещасного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випадку</a:t>
            </a:r>
            <a:r>
              <a:rPr lang="ru-RU" b="1" dirty="0">
                <a:solidFill>
                  <a:prstClr val="black"/>
                </a:solidFill>
              </a:rPr>
              <a:t> (у тому </a:t>
            </a:r>
            <a:r>
              <a:rPr lang="ru-RU" b="1" dirty="0" err="1">
                <a:solidFill>
                  <a:prstClr val="black"/>
                </a:solidFill>
              </a:rPr>
              <a:t>числі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 smtClean="0">
                <a:solidFill>
                  <a:prstClr val="black"/>
                </a:solidFill>
              </a:rPr>
              <a:t>випадок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 smtClean="0">
                <a:solidFill>
                  <a:prstClr val="black"/>
                </a:solidFill>
              </a:rPr>
              <a:t>виробничої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травми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професійного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захворювання</a:t>
            </a:r>
            <a:r>
              <a:rPr lang="ru-RU" b="1" dirty="0" smtClean="0">
                <a:solidFill>
                  <a:prstClr val="black"/>
                </a:solidFill>
              </a:rPr>
              <a:t>)”.</a:t>
            </a:r>
            <a:endParaRPr lang="ru-RU" b="1" dirty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>
              <a:solidFill>
                <a:prstClr val="black"/>
              </a:solidFill>
            </a:endParaRPr>
          </a:p>
          <a:p>
            <a:r>
              <a:rPr lang="ru-RU" dirty="0" err="1">
                <a:solidFill>
                  <a:prstClr val="black"/>
                </a:solidFill>
              </a:rPr>
              <a:t>Клас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1 </a:t>
            </a:r>
            <a:r>
              <a:rPr lang="ru-RU" dirty="0" err="1">
                <a:solidFill>
                  <a:prstClr val="black"/>
                </a:solidFill>
              </a:rPr>
              <a:t>характеризується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обов’язком</a:t>
            </a:r>
            <a:r>
              <a:rPr lang="ru-RU" dirty="0">
                <a:solidFill>
                  <a:prstClr val="black"/>
                </a:solidFill>
              </a:rPr>
              <a:t> страховика 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договором 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плату (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</a:t>
            </a:r>
          </a:p>
          <a:p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</a:t>
            </a:r>
            <a:r>
              <a:rPr lang="ru-RU" dirty="0" smtClean="0">
                <a:solidFill>
                  <a:prstClr val="black"/>
                </a:solidFill>
              </a:rPr>
              <a:t>договору 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смерть, </a:t>
            </a:r>
            <a:r>
              <a:rPr lang="ru-RU" dirty="0" err="1" smtClean="0">
                <a:solidFill>
                  <a:prstClr val="black"/>
                </a:solidFill>
              </a:rPr>
              <a:t>встановлення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інвалідності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втрату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працездатності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отримання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застрахованою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особою </a:t>
            </a:r>
            <a:r>
              <a:rPr lang="ru-RU" dirty="0" err="1" smtClean="0">
                <a:solidFill>
                  <a:prstClr val="black"/>
                </a:solidFill>
              </a:rPr>
              <a:t>травматичних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ушкоджень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функціональних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розладів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здоров’я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</a:t>
            </a:r>
          </a:p>
          <a:p>
            <a:r>
              <a:rPr lang="ru-RU" dirty="0">
                <a:solidFill>
                  <a:prstClr val="black"/>
                </a:solidFill>
              </a:rPr>
              <a:t>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проводиться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За </a:t>
            </a:r>
            <a:r>
              <a:rPr lang="ru-RU" dirty="0" err="1">
                <a:solidFill>
                  <a:prstClr val="black"/>
                </a:solidFill>
              </a:rPr>
              <a:t>класом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1 </a:t>
            </a:r>
            <a:r>
              <a:rPr lang="ru-RU" dirty="0" err="1">
                <a:solidFill>
                  <a:prstClr val="black"/>
                </a:solidFill>
              </a:rPr>
              <a:t>здійснюється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 smtClean="0">
                <a:solidFill>
                  <a:prstClr val="black"/>
                </a:solidFill>
              </a:rPr>
              <a:t>нещасного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нещасний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транспорті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 smtClean="0">
                <a:solidFill>
                  <a:prstClr val="black"/>
                </a:solidFill>
              </a:rPr>
              <a:t>виробничої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травми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нещасного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виробництві</a:t>
            </a:r>
            <a:r>
              <a:rPr lang="ru-RU" dirty="0">
                <a:solidFill>
                  <a:prstClr val="black"/>
                </a:solidFill>
              </a:rPr>
              <a:t>)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професійного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захворювання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65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344488" y="531827"/>
            <a:ext cx="936104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err="1">
                <a:solidFill>
                  <a:prstClr val="black"/>
                </a:solidFill>
              </a:rPr>
              <a:t>Клас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2 “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випадок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хвороби</a:t>
            </a:r>
            <a:r>
              <a:rPr lang="ru-RU" b="1" dirty="0">
                <a:solidFill>
                  <a:prstClr val="black"/>
                </a:solidFill>
              </a:rPr>
              <a:t> (у тому </a:t>
            </a:r>
            <a:r>
              <a:rPr lang="ru-RU" b="1" dirty="0" err="1">
                <a:solidFill>
                  <a:prstClr val="black"/>
                </a:solidFill>
              </a:rPr>
              <a:t>числі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медичне</a:t>
            </a:r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)”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>
              <a:solidFill>
                <a:prstClr val="black"/>
              </a:solidFill>
            </a:endParaRPr>
          </a:p>
          <a:p>
            <a:r>
              <a:rPr lang="ru-RU" dirty="0" err="1">
                <a:solidFill>
                  <a:prstClr val="black"/>
                </a:solidFill>
              </a:rPr>
              <a:t>Клас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2 </a:t>
            </a:r>
            <a:r>
              <a:rPr lang="ru-RU" dirty="0" err="1">
                <a:solidFill>
                  <a:prstClr val="black"/>
                </a:solidFill>
              </a:rPr>
              <a:t>включає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такі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ризики</a:t>
            </a:r>
            <a:r>
              <a:rPr lang="ru-RU" dirty="0">
                <a:solidFill>
                  <a:prstClr val="black"/>
                </a:solidFill>
              </a:rPr>
              <a:t> в межах </a:t>
            </a:r>
            <a:r>
              <a:rPr lang="ru-RU" dirty="0" err="1">
                <a:solidFill>
                  <a:prstClr val="black"/>
                </a:solidFill>
              </a:rPr>
              <a:t>класу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:</a:t>
            </a: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хвороби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медичне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dirty="0" err="1">
                <a:solidFill>
                  <a:prstClr val="black"/>
                </a:solidFill>
              </a:rPr>
              <a:t>Ризик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класу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2 «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хвороби</a:t>
            </a:r>
            <a:r>
              <a:rPr lang="ru-RU" dirty="0">
                <a:solidFill>
                  <a:prstClr val="black"/>
                </a:solidFill>
              </a:rPr>
              <a:t>» </a:t>
            </a:r>
            <a:r>
              <a:rPr lang="ru-RU" dirty="0" err="1">
                <a:solidFill>
                  <a:prstClr val="black"/>
                </a:solidFill>
              </a:rPr>
              <a:t>характеризується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обов’язком</a:t>
            </a:r>
            <a:r>
              <a:rPr lang="ru-RU" dirty="0" smtClean="0">
                <a:solidFill>
                  <a:prstClr val="black"/>
                </a:solidFill>
              </a:rPr>
              <a:t> страховика </a:t>
            </a:r>
            <a:r>
              <a:rPr lang="ru-RU" dirty="0">
                <a:solidFill>
                  <a:prstClr val="black"/>
                </a:solidFill>
              </a:rPr>
              <a:t>за </a:t>
            </a:r>
            <a:r>
              <a:rPr lang="ru-RU" dirty="0" err="1">
                <a:solidFill>
                  <a:prstClr val="black"/>
                </a:solidFill>
              </a:rPr>
              <a:t>визначену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плату (</a:t>
            </a:r>
            <a:r>
              <a:rPr lang="ru-RU" dirty="0" err="1">
                <a:solidFill>
                  <a:prstClr val="black"/>
                </a:solidFill>
              </a:rPr>
              <a:t>страхову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премію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здійснити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страхову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виплату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страхувальнику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іншій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визначеній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 smtClean="0">
                <a:solidFill>
                  <a:prstClr val="black"/>
                </a:solidFill>
              </a:rPr>
              <a:t>підставі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умов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настання</a:t>
            </a:r>
            <a:r>
              <a:rPr lang="ru-RU" dirty="0" smtClean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уключаючи</a:t>
            </a:r>
            <a:r>
              <a:rPr lang="ru-RU" dirty="0">
                <a:solidFill>
                  <a:prstClr val="black"/>
                </a:solidFill>
              </a:rPr>
              <a:t> смерть, </a:t>
            </a:r>
            <a:r>
              <a:rPr lang="ru-RU" dirty="0" err="1">
                <a:solidFill>
                  <a:prstClr val="black"/>
                </a:solidFill>
              </a:rPr>
              <a:t>встановлення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інвалідності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втрату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працездатності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або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розлад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здоров’я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внаслідок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виникнення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проводиться </a:t>
            </a:r>
            <a:r>
              <a:rPr lang="ru-RU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dirty="0" smtClean="0">
                <a:solidFill>
                  <a:prstClr val="black"/>
                </a:solidFill>
              </a:rPr>
              <a:t> (страхового </a:t>
            </a:r>
            <a:r>
              <a:rPr lang="ru-RU" dirty="0" err="1">
                <a:solidFill>
                  <a:prstClr val="black"/>
                </a:solidFill>
              </a:rPr>
              <a:t>ризику</a:t>
            </a:r>
            <a:r>
              <a:rPr lang="ru-RU" dirty="0">
                <a:solidFill>
                  <a:prstClr val="black"/>
                </a:solidFill>
              </a:rPr>
              <a:t>). </a:t>
            </a:r>
            <a:endParaRPr lang="ru-RU" dirty="0" smtClean="0">
              <a:solidFill>
                <a:prstClr val="black"/>
              </a:solidFill>
            </a:endParaRPr>
          </a:p>
          <a:p>
            <a:r>
              <a:rPr lang="ru-RU" dirty="0" err="1" smtClean="0">
                <a:solidFill>
                  <a:prstClr val="black"/>
                </a:solidFill>
              </a:rPr>
              <a:t>Ризик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“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хвороби</a:t>
            </a:r>
            <a:r>
              <a:rPr lang="ru-RU" dirty="0">
                <a:solidFill>
                  <a:prstClr val="black"/>
                </a:solidFill>
              </a:rPr>
              <a:t>” не </a:t>
            </a:r>
            <a:r>
              <a:rPr lang="ru-RU" dirty="0" err="1">
                <a:solidFill>
                  <a:prstClr val="black"/>
                </a:solidFill>
              </a:rPr>
              <a:t>передбачає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на</a:t>
            </a:r>
          </a:p>
          <a:p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нещасного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випадок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виключно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 err="1">
                <a:solidFill>
                  <a:prstClr val="black"/>
                </a:solidFill>
              </a:rPr>
              <a:t>професійного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захворювання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передбачених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класом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1, 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 smtClean="0">
                <a:solidFill>
                  <a:prstClr val="black"/>
                </a:solidFill>
              </a:rPr>
              <a:t>хвороби,спричиненої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нещасним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випадком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  <a:p>
            <a:r>
              <a:rPr lang="ru-RU" b="1" dirty="0">
                <a:solidFill>
                  <a:prstClr val="black"/>
                </a:solidFill>
              </a:rPr>
              <a:t>За </a:t>
            </a:r>
            <a:r>
              <a:rPr lang="ru-RU" b="1" dirty="0" err="1">
                <a:solidFill>
                  <a:prstClr val="black"/>
                </a:solidFill>
              </a:rPr>
              <a:t>ризиком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класу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2 «</a:t>
            </a:r>
            <a:r>
              <a:rPr lang="ru-RU" b="1" dirty="0" err="1">
                <a:solidFill>
                  <a:prstClr val="black"/>
                </a:solidFill>
              </a:rPr>
              <a:t>медичне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» </a:t>
            </a:r>
            <a:r>
              <a:rPr lang="ru-RU" b="1" dirty="0" err="1">
                <a:solidFill>
                  <a:prstClr val="black"/>
                </a:solidFill>
              </a:rPr>
              <a:t>здійснюється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 smtClean="0">
                <a:solidFill>
                  <a:prstClr val="black"/>
                </a:solidFill>
              </a:rPr>
              <a:t>випадокнастання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певної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хвороби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переліку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групи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груп</a:t>
            </a:r>
            <a:r>
              <a:rPr lang="ru-RU" dirty="0">
                <a:solidFill>
                  <a:prstClr val="black"/>
                </a:solidFill>
              </a:rPr>
              <a:t>) хвороб, </a:t>
            </a:r>
            <a:r>
              <a:rPr lang="ru-RU" dirty="0" err="1">
                <a:solidFill>
                  <a:prstClr val="black"/>
                </a:solidFill>
              </a:rPr>
              <a:t>визначених</a:t>
            </a:r>
            <a:r>
              <a:rPr lang="ru-RU" dirty="0">
                <a:solidFill>
                  <a:prstClr val="black"/>
                </a:solidFill>
              </a:rPr>
              <a:t>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2) будь-</a:t>
            </a:r>
            <a:r>
              <a:rPr lang="ru-RU" dirty="0" err="1">
                <a:solidFill>
                  <a:prstClr val="black"/>
                </a:solidFill>
              </a:rPr>
              <a:t>якої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хвороби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тих, </a:t>
            </a:r>
            <a:r>
              <a:rPr lang="ru-RU" dirty="0" err="1">
                <a:solidFill>
                  <a:prstClr val="black"/>
                </a:solidFill>
              </a:rPr>
              <a:t>які</a:t>
            </a:r>
            <a:r>
              <a:rPr lang="ru-RU" dirty="0">
                <a:solidFill>
                  <a:prstClr val="black"/>
                </a:solidFill>
              </a:rPr>
              <a:t> прямо </a:t>
            </a:r>
            <a:r>
              <a:rPr lang="ru-RU" dirty="0" err="1">
                <a:solidFill>
                  <a:prstClr val="black"/>
                </a:solidFill>
              </a:rPr>
              <a:t>зазначені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договорі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як </a:t>
            </a:r>
            <a:r>
              <a:rPr lang="ru-RU" dirty="0" err="1">
                <a:solidFill>
                  <a:prstClr val="black"/>
                </a:solidFill>
              </a:rPr>
              <a:t>виключення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  <p:sp>
        <p:nvSpPr>
          <p:cNvPr id="6" name="Прямоугольник 19">
            <a:extLst>
              <a:ext uri="{FF2B5EF4-FFF2-40B4-BE49-F238E27FC236}">
                <a16:creationId xmlns=""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ХАРАКТЕРИСТИКА ТА КЛАСИФІКАЦІЙНІ ОЗНАКИ 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9910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20429</TotalTime>
  <Words>9677</Words>
  <Application>Microsoft Office PowerPoint</Application>
  <PresentationFormat>Лист A4 (210x297 мм)</PresentationFormat>
  <Paragraphs>654</Paragraphs>
  <Slides>60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Пользователь Windows</cp:lastModifiedBy>
  <cp:revision>708</cp:revision>
  <dcterms:created xsi:type="dcterms:W3CDTF">2015-01-26T12:29:32Z</dcterms:created>
  <dcterms:modified xsi:type="dcterms:W3CDTF">2025-09-17T08:17:58Z</dcterms:modified>
</cp:coreProperties>
</file>